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6" r:id="rId2"/>
  </p:sldMasterIdLst>
  <p:notesMasterIdLst>
    <p:notesMasterId r:id="rId12"/>
  </p:notesMasterIdLst>
  <p:sldIdLst>
    <p:sldId id="256" r:id="rId3"/>
    <p:sldId id="257" r:id="rId4"/>
    <p:sldId id="264" r:id="rId5"/>
    <p:sldId id="258" r:id="rId6"/>
    <p:sldId id="259" r:id="rId7"/>
    <p:sldId id="261" r:id="rId8"/>
    <p:sldId id="260" r:id="rId9"/>
    <p:sldId id="263" r:id="rId10"/>
    <p:sldId id="26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3" Type="http://schemas.openxmlformats.org/officeDocument/2006/relationships/image" Target="../media/image30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4.wmf"/><Relationship Id="rId11" Type="http://schemas.openxmlformats.org/officeDocument/2006/relationships/image" Target="../media/image41.wmf"/><Relationship Id="rId5" Type="http://schemas.openxmlformats.org/officeDocument/2006/relationships/image" Target="../media/image32.wmf"/><Relationship Id="rId15" Type="http://schemas.openxmlformats.org/officeDocument/2006/relationships/image" Target="../media/image45.wmf"/><Relationship Id="rId10" Type="http://schemas.openxmlformats.org/officeDocument/2006/relationships/image" Target="../media/image40.wmf"/><Relationship Id="rId4" Type="http://schemas.openxmlformats.org/officeDocument/2006/relationships/image" Target="../media/image31.wmf"/><Relationship Id="rId9" Type="http://schemas.openxmlformats.org/officeDocument/2006/relationships/image" Target="../media/image39.wmf"/><Relationship Id="rId1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18" Type="http://schemas.openxmlformats.org/officeDocument/2006/relationships/image" Target="../media/image62.wmf"/><Relationship Id="rId26" Type="http://schemas.openxmlformats.org/officeDocument/2006/relationships/image" Target="../media/image70.wmf"/><Relationship Id="rId3" Type="http://schemas.openxmlformats.org/officeDocument/2006/relationships/image" Target="../media/image47.wmf"/><Relationship Id="rId21" Type="http://schemas.openxmlformats.org/officeDocument/2006/relationships/image" Target="../media/image65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61.wmf"/><Relationship Id="rId25" Type="http://schemas.openxmlformats.org/officeDocument/2006/relationships/image" Target="../media/image69.wmf"/><Relationship Id="rId2" Type="http://schemas.openxmlformats.org/officeDocument/2006/relationships/image" Target="../media/image46.wmf"/><Relationship Id="rId16" Type="http://schemas.openxmlformats.org/officeDocument/2006/relationships/image" Target="../media/image60.wmf"/><Relationship Id="rId20" Type="http://schemas.openxmlformats.org/officeDocument/2006/relationships/image" Target="../media/image64.wmf"/><Relationship Id="rId29" Type="http://schemas.openxmlformats.org/officeDocument/2006/relationships/image" Target="../media/image73.wmf"/><Relationship Id="rId1" Type="http://schemas.openxmlformats.org/officeDocument/2006/relationships/image" Target="../media/image28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24" Type="http://schemas.openxmlformats.org/officeDocument/2006/relationships/image" Target="../media/image68.wmf"/><Relationship Id="rId32" Type="http://schemas.openxmlformats.org/officeDocument/2006/relationships/image" Target="../media/image76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23" Type="http://schemas.openxmlformats.org/officeDocument/2006/relationships/image" Target="../media/image67.wmf"/><Relationship Id="rId28" Type="http://schemas.openxmlformats.org/officeDocument/2006/relationships/image" Target="../media/image72.wmf"/><Relationship Id="rId10" Type="http://schemas.openxmlformats.org/officeDocument/2006/relationships/image" Target="../media/image54.wmf"/><Relationship Id="rId19" Type="http://schemas.openxmlformats.org/officeDocument/2006/relationships/image" Target="../media/image63.wmf"/><Relationship Id="rId31" Type="http://schemas.openxmlformats.org/officeDocument/2006/relationships/image" Target="../media/image75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Relationship Id="rId22" Type="http://schemas.openxmlformats.org/officeDocument/2006/relationships/image" Target="../media/image66.wmf"/><Relationship Id="rId27" Type="http://schemas.openxmlformats.org/officeDocument/2006/relationships/image" Target="../media/image71.wmf"/><Relationship Id="rId30" Type="http://schemas.openxmlformats.org/officeDocument/2006/relationships/image" Target="../media/image7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image" Target="../media/image89.wmf"/><Relationship Id="rId18" Type="http://schemas.openxmlformats.org/officeDocument/2006/relationships/image" Target="../media/image93.wmf"/><Relationship Id="rId26" Type="http://schemas.openxmlformats.org/officeDocument/2006/relationships/image" Target="../media/image101.wmf"/><Relationship Id="rId3" Type="http://schemas.openxmlformats.org/officeDocument/2006/relationships/image" Target="../media/image79.wmf"/><Relationship Id="rId21" Type="http://schemas.openxmlformats.org/officeDocument/2006/relationships/image" Target="../media/image96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17" Type="http://schemas.openxmlformats.org/officeDocument/2006/relationships/image" Target="../media/image92.wmf"/><Relationship Id="rId25" Type="http://schemas.openxmlformats.org/officeDocument/2006/relationships/image" Target="../media/image100.wmf"/><Relationship Id="rId2" Type="http://schemas.openxmlformats.org/officeDocument/2006/relationships/image" Target="../media/image78.wmf"/><Relationship Id="rId16" Type="http://schemas.openxmlformats.org/officeDocument/2006/relationships/image" Target="../media/image91.wmf"/><Relationship Id="rId20" Type="http://schemas.openxmlformats.org/officeDocument/2006/relationships/image" Target="../media/image95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24" Type="http://schemas.openxmlformats.org/officeDocument/2006/relationships/image" Target="../media/image99.wmf"/><Relationship Id="rId5" Type="http://schemas.openxmlformats.org/officeDocument/2006/relationships/image" Target="../media/image81.wmf"/><Relationship Id="rId15" Type="http://schemas.openxmlformats.org/officeDocument/2006/relationships/image" Target="../media/image90.wmf"/><Relationship Id="rId23" Type="http://schemas.openxmlformats.org/officeDocument/2006/relationships/image" Target="../media/image98.wmf"/><Relationship Id="rId10" Type="http://schemas.openxmlformats.org/officeDocument/2006/relationships/image" Target="../media/image86.wmf"/><Relationship Id="rId19" Type="http://schemas.openxmlformats.org/officeDocument/2006/relationships/image" Target="../media/image94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Relationship Id="rId14" Type="http://schemas.openxmlformats.org/officeDocument/2006/relationships/image" Target="../media/image74.wmf"/><Relationship Id="rId22" Type="http://schemas.openxmlformats.org/officeDocument/2006/relationships/image" Target="../media/image97.wmf"/><Relationship Id="rId27" Type="http://schemas.openxmlformats.org/officeDocument/2006/relationships/image" Target="../media/image10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78F2DA7-EC82-4CBC-8D9C-E94A8DEEB139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BF626FC-732B-43B6-9889-6F8A7BF88E3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290289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97391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6096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271415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106580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563056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320792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35277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077469-195A-421E-867C-DD9A0255CD26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F626FC-732B-43B6-9889-6F8A7BF88E39}" type="slidenum">
              <a:rPr lang="en-CA" smtClean="0"/>
              <a:pPr>
                <a:defRPr/>
              </a:pPr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1423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61085-1BB9-48BF-A7C4-F9172B237AD6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BEB89-25C5-4D3A-8B67-D81CBE218EF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187327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A25FF-34C1-4206-90A2-260D4BA17315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01771-A08E-49E8-BE77-FA5BAF3C8DE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70549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8F8C2-F83E-4BA2-8A87-D003AD699FC8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C73A4-C839-4DBF-8BFB-572FB1A2C5C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349963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FC564-B631-4DBF-8A51-66EF954D6EFA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A9816-924C-4828-9056-44EE3B07736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27063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398BA-FC62-447C-95DB-65E1E7A82E7D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85A31-75A9-42FE-8EEA-7D1078758CE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68031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ABC46-72B6-470A-8486-436B5A03D300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39C07-55F5-4532-8BF3-034589E58B4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083600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DA82-0284-43E7-9ECE-8A7F76A414B9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E0CA1-BFDB-4A8F-9279-870CFD3E06D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384137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BC1FF-971F-47FA-A88E-1947DBD49796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CC60-111C-4B04-ACE4-9EDA3A08FAD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068050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8DF20-6D46-4EE5-AEF5-362F334E8851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17273-B6BF-4951-A967-3BB95E50CAD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109153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4D49D-2548-44CC-BA6D-94E147BDEEE5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DA78D-6AE1-44B8-B784-BAACAB484C6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59357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37759-C405-4CA8-A2CE-048932A08C68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7A575-5541-4D92-8EEF-342215C4F29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43982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C3AF3C8-E5B6-408A-981D-F508CA03E20F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E058D87-A828-466F-B4ED-761242F5FBA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732644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B81CE-C130-46E8-B72F-2900ACCE0DB0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5315-F00B-467E-8865-7E112976791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00146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06BB3-25D2-4B8C-8CEA-C2C43A37F505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2E2FA-BAFD-485C-8B37-87DFE25CD40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585808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0305C-73C1-4AB9-A0B0-C762BAD899B2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0BFA-E658-43A6-84D9-D15126F77A0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27165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E8CDA-F9EE-455F-A341-D456A25B06ED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DAA6-C96E-4279-9ECE-F40BA741E31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44750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6758-5D70-42E9-B739-F24EF61616DD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7E414-10D7-434E-911D-5364470E1C3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78704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9927-E98B-4B9B-A8FB-0DFAE8E4CA73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AF08-8150-4E06-AF8F-E8B4E9DD91B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14415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3E1A2FF-0B60-45F7-9CE9-7C74C678BAB1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0990807-CA5F-495B-B75F-0D813A14FED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1696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AEC9A-CBE1-46BD-9C46-964245AE7E9D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AB48-5F66-4CD2-BDCF-E25C9419C9F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2739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2A2EC65-D9F0-4FC0-93D1-170A66D0C6C9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DD7BEF5-07CB-49E9-89DB-1FF05104258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8910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C10BEEB-AE73-4CF0-A764-8DD1E07F50F4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4D7D89E-1134-41E4-963A-F328BBFA6B6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9987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19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A76559F-27C4-4762-AFC6-7DC0101B2A35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407181D-15DD-4168-A9BC-5566D915814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80" r:id="rId4"/>
    <p:sldLayoutId id="2147483781" r:id="rId5"/>
    <p:sldLayoutId id="2147483799" r:id="rId6"/>
    <p:sldLayoutId id="2147483782" r:id="rId7"/>
    <p:sldLayoutId id="2147483800" r:id="rId8"/>
    <p:sldLayoutId id="2147483801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F9AC673-4D3F-458C-8D67-6046B6DEBA53}" type="datetimeFigureOut">
              <a:rPr lang="en-US"/>
              <a:pPr>
                <a:defRPr/>
              </a:pPr>
              <a:t>7/10/2012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709A2F-5177-4607-93D3-050C8A8EBC8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oleObject" Target="../embeddings/oleObject23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41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oleObject" Target="../embeddings/oleObject51.bin"/><Relationship Id="rId18" Type="http://schemas.openxmlformats.org/officeDocument/2006/relationships/oleObject" Target="../embeddings/oleObject5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5.bin"/><Relationship Id="rId12" Type="http://schemas.openxmlformats.org/officeDocument/2006/relationships/oleObject" Target="../embeddings/oleObject50.bin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5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oleObject" Target="../embeddings/oleObject66.bin"/><Relationship Id="rId18" Type="http://schemas.openxmlformats.org/officeDocument/2006/relationships/oleObject" Target="../embeddings/oleObject71.bin"/><Relationship Id="rId26" Type="http://schemas.openxmlformats.org/officeDocument/2006/relationships/oleObject" Target="../embeddings/oleObject79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74.bin"/><Relationship Id="rId34" Type="http://schemas.openxmlformats.org/officeDocument/2006/relationships/oleObject" Target="../embeddings/oleObject87.bin"/><Relationship Id="rId7" Type="http://schemas.openxmlformats.org/officeDocument/2006/relationships/oleObject" Target="../embeddings/oleObject60.bin"/><Relationship Id="rId12" Type="http://schemas.openxmlformats.org/officeDocument/2006/relationships/oleObject" Target="../embeddings/oleObject65.bin"/><Relationship Id="rId17" Type="http://schemas.openxmlformats.org/officeDocument/2006/relationships/oleObject" Target="../embeddings/oleObject70.bin"/><Relationship Id="rId25" Type="http://schemas.openxmlformats.org/officeDocument/2006/relationships/oleObject" Target="../embeddings/oleObject78.bin"/><Relationship Id="rId33" Type="http://schemas.openxmlformats.org/officeDocument/2006/relationships/oleObject" Target="../embeddings/oleObject86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3.bin"/><Relationship Id="rId29" Type="http://schemas.openxmlformats.org/officeDocument/2006/relationships/oleObject" Target="../embeddings/oleObject82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4.bin"/><Relationship Id="rId24" Type="http://schemas.openxmlformats.org/officeDocument/2006/relationships/oleObject" Target="../embeddings/oleObject77.bin"/><Relationship Id="rId32" Type="http://schemas.openxmlformats.org/officeDocument/2006/relationships/oleObject" Target="../embeddings/oleObject85.bin"/><Relationship Id="rId37" Type="http://schemas.openxmlformats.org/officeDocument/2006/relationships/oleObject" Target="../embeddings/oleObject90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6.bin"/><Relationship Id="rId28" Type="http://schemas.openxmlformats.org/officeDocument/2006/relationships/oleObject" Target="../embeddings/oleObject81.bin"/><Relationship Id="rId36" Type="http://schemas.openxmlformats.org/officeDocument/2006/relationships/oleObject" Target="../embeddings/oleObject89.bin"/><Relationship Id="rId10" Type="http://schemas.openxmlformats.org/officeDocument/2006/relationships/oleObject" Target="../embeddings/oleObject63.bin"/><Relationship Id="rId19" Type="http://schemas.openxmlformats.org/officeDocument/2006/relationships/oleObject" Target="../embeddings/oleObject72.bin"/><Relationship Id="rId31" Type="http://schemas.openxmlformats.org/officeDocument/2006/relationships/oleObject" Target="../embeddings/oleObject84.bin"/><Relationship Id="rId4" Type="http://schemas.openxmlformats.org/officeDocument/2006/relationships/oleObject" Target="../embeddings/oleObject57.bin"/><Relationship Id="rId9" Type="http://schemas.openxmlformats.org/officeDocument/2006/relationships/oleObject" Target="../embeddings/oleObject62.bin"/><Relationship Id="rId14" Type="http://schemas.openxmlformats.org/officeDocument/2006/relationships/oleObject" Target="../embeddings/oleObject67.bin"/><Relationship Id="rId22" Type="http://schemas.openxmlformats.org/officeDocument/2006/relationships/oleObject" Target="../embeddings/oleObject75.bin"/><Relationship Id="rId27" Type="http://schemas.openxmlformats.org/officeDocument/2006/relationships/oleObject" Target="../embeddings/oleObject80.bin"/><Relationship Id="rId30" Type="http://schemas.openxmlformats.org/officeDocument/2006/relationships/oleObject" Target="../embeddings/oleObject83.bin"/><Relationship Id="rId35" Type="http://schemas.openxmlformats.org/officeDocument/2006/relationships/oleObject" Target="../embeddings/oleObject8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oleObject" Target="../embeddings/oleObject100.bin"/><Relationship Id="rId18" Type="http://schemas.openxmlformats.org/officeDocument/2006/relationships/oleObject" Target="../embeddings/oleObject105.bin"/><Relationship Id="rId26" Type="http://schemas.openxmlformats.org/officeDocument/2006/relationships/oleObject" Target="../embeddings/oleObject113.bin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108.bin"/><Relationship Id="rId34" Type="http://schemas.openxmlformats.org/officeDocument/2006/relationships/oleObject" Target="../embeddings/oleObject121.bin"/><Relationship Id="rId7" Type="http://schemas.openxmlformats.org/officeDocument/2006/relationships/oleObject" Target="../embeddings/oleObject94.bin"/><Relationship Id="rId12" Type="http://schemas.openxmlformats.org/officeDocument/2006/relationships/oleObject" Target="../embeddings/oleObject99.bin"/><Relationship Id="rId17" Type="http://schemas.openxmlformats.org/officeDocument/2006/relationships/oleObject" Target="../embeddings/oleObject104.bin"/><Relationship Id="rId25" Type="http://schemas.openxmlformats.org/officeDocument/2006/relationships/oleObject" Target="../embeddings/oleObject112.bin"/><Relationship Id="rId33" Type="http://schemas.openxmlformats.org/officeDocument/2006/relationships/oleObject" Target="../embeddings/oleObject120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7.bin"/><Relationship Id="rId29" Type="http://schemas.openxmlformats.org/officeDocument/2006/relationships/oleObject" Target="../embeddings/oleObject116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3.bin"/><Relationship Id="rId11" Type="http://schemas.openxmlformats.org/officeDocument/2006/relationships/oleObject" Target="../embeddings/oleObject98.bin"/><Relationship Id="rId24" Type="http://schemas.openxmlformats.org/officeDocument/2006/relationships/oleObject" Target="../embeddings/oleObject111.bin"/><Relationship Id="rId32" Type="http://schemas.openxmlformats.org/officeDocument/2006/relationships/oleObject" Target="../embeddings/oleObject119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102.bin"/><Relationship Id="rId23" Type="http://schemas.openxmlformats.org/officeDocument/2006/relationships/oleObject" Target="../embeddings/oleObject110.bin"/><Relationship Id="rId28" Type="http://schemas.openxmlformats.org/officeDocument/2006/relationships/oleObject" Target="../embeddings/oleObject115.bin"/><Relationship Id="rId10" Type="http://schemas.openxmlformats.org/officeDocument/2006/relationships/oleObject" Target="../embeddings/oleObject97.bin"/><Relationship Id="rId19" Type="http://schemas.openxmlformats.org/officeDocument/2006/relationships/oleObject" Target="../embeddings/oleObject106.bin"/><Relationship Id="rId31" Type="http://schemas.openxmlformats.org/officeDocument/2006/relationships/oleObject" Target="../embeddings/oleObject118.bin"/><Relationship Id="rId4" Type="http://schemas.openxmlformats.org/officeDocument/2006/relationships/oleObject" Target="../embeddings/oleObject91.bin"/><Relationship Id="rId9" Type="http://schemas.openxmlformats.org/officeDocument/2006/relationships/oleObject" Target="../embeddings/oleObject96.bin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9.bin"/><Relationship Id="rId27" Type="http://schemas.openxmlformats.org/officeDocument/2006/relationships/oleObject" Target="../embeddings/oleObject114.bin"/><Relationship Id="rId30" Type="http://schemas.openxmlformats.org/officeDocument/2006/relationships/oleObject" Target="../embeddings/oleObject1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Section 7a </a:t>
            </a:r>
            <a:br>
              <a:rPr lang="en-CA" dirty="0" smtClean="0"/>
            </a:br>
            <a:r>
              <a:rPr lang="en-CA" dirty="0" smtClean="0"/>
              <a:t>Coordinate Geometry</a:t>
            </a:r>
            <a:endParaRPr lang="en-CA" dirty="0"/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6705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I) Revisit: Algebraic Expressions</a:t>
            </a:r>
            <a:endParaRPr lang="en-CA" dirty="0"/>
          </a:p>
        </p:txBody>
      </p:sp>
      <p:sp>
        <p:nvSpPr>
          <p:cNvPr id="1034" name="Content Placeholder 2"/>
          <p:cNvSpPr>
            <a:spLocks noGrp="1"/>
          </p:cNvSpPr>
          <p:nvPr>
            <p:ph sz="quarter" idx="1"/>
          </p:nvPr>
        </p:nvSpPr>
        <p:spPr>
          <a:xfrm>
            <a:off x="388960" y="1136168"/>
            <a:ext cx="7467600" cy="4873625"/>
          </a:xfrm>
        </p:spPr>
        <p:txBody>
          <a:bodyPr/>
          <a:lstStyle/>
          <a:p>
            <a:pPr eaLnBrk="1" hangingPunct="1"/>
            <a:r>
              <a:rPr lang="en-CA" sz="2200" smtClean="0"/>
              <a:t>If the Jack’s age is “x” years and Tom is twice as old, then Tom’s age will be</a:t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If Mary has “x” dollars and Cindy has “y” dollars, the average between them is</a:t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Given the coordinates of point P(a,b) and N(c,d), the coordinates of the midpoint will be</a:t>
            </a:r>
            <a:br>
              <a:rPr lang="en-CA" sz="2200" smtClean="0"/>
            </a:br>
            <a:endParaRPr lang="en-CA" sz="2200" smtClean="0"/>
          </a:p>
          <a:p>
            <a:pPr eaLnBrk="1" hangingPunct="1"/>
            <a:r>
              <a:rPr lang="en-CA" sz="2200" smtClean="0"/>
              <a:t>The slope of a line is “         ”.  The slope of the perpendicular line will be </a:t>
            </a:r>
          </a:p>
          <a:p>
            <a:pPr eaLnBrk="1" hangingPunct="1"/>
            <a:endParaRPr lang="en-CA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46211283"/>
              </p:ext>
            </p:extLst>
          </p:nvPr>
        </p:nvGraphicFramePr>
        <p:xfrm>
          <a:off x="3698898" y="4373081"/>
          <a:ext cx="519112" cy="520700"/>
        </p:xfrm>
        <a:graphic>
          <a:graphicData uri="http://schemas.openxmlformats.org/presentationml/2006/ole">
            <p:oleObj spid="_x0000_s1091" name="Equation" r:id="rId4" imgW="241195" imgH="241195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72800253"/>
              </p:ext>
            </p:extLst>
          </p:nvPr>
        </p:nvGraphicFramePr>
        <p:xfrm>
          <a:off x="3717948" y="1510818"/>
          <a:ext cx="463550" cy="382588"/>
        </p:xfrm>
        <a:graphic>
          <a:graphicData uri="http://schemas.openxmlformats.org/presentationml/2006/ole">
            <p:oleObj spid="_x0000_s1092" name="Equation" r:id="rId5" imgW="215619" imgH="177569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28780517"/>
              </p:ext>
            </p:extLst>
          </p:nvPr>
        </p:nvGraphicFramePr>
        <p:xfrm>
          <a:off x="4003698" y="2523643"/>
          <a:ext cx="714375" cy="595313"/>
        </p:xfrm>
        <a:graphic>
          <a:graphicData uri="http://schemas.openxmlformats.org/presentationml/2006/ole">
            <p:oleObj spid="_x0000_s1093" name="Equation" r:id="rId6" imgW="406224" imgH="431613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14166647"/>
              </p:ext>
            </p:extLst>
          </p:nvPr>
        </p:nvGraphicFramePr>
        <p:xfrm>
          <a:off x="5432448" y="3607906"/>
          <a:ext cx="1892300" cy="714375"/>
        </p:xfrm>
        <a:graphic>
          <a:graphicData uri="http://schemas.openxmlformats.org/presentationml/2006/ole">
            <p:oleObj spid="_x0000_s1094" name="Equation" r:id="rId7" imgW="1168400" imgH="469900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99977710"/>
              </p:ext>
            </p:extLst>
          </p:nvPr>
        </p:nvGraphicFramePr>
        <p:xfrm>
          <a:off x="4294210" y="4736618"/>
          <a:ext cx="638175" cy="657225"/>
        </p:xfrm>
        <a:graphic>
          <a:graphicData uri="http://schemas.openxmlformats.org/presentationml/2006/ole">
            <p:oleObj spid="_x0000_s1095" name="Equation" r:id="rId8" imgW="393529" imgH="431613" progId="Equation.DSMT4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58080045"/>
              </p:ext>
            </p:extLst>
          </p:nvPr>
        </p:nvGraphicFramePr>
        <p:xfrm>
          <a:off x="5722960" y="4736618"/>
          <a:ext cx="638175" cy="657225"/>
        </p:xfrm>
        <a:graphic>
          <a:graphicData uri="http://schemas.openxmlformats.org/presentationml/2006/ole">
            <p:oleObj spid="_x0000_s1096" name="Equation" r:id="rId9" imgW="393529" imgH="431613" progId="Equation.DSMT4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06903933"/>
              </p:ext>
            </p:extLst>
          </p:nvPr>
        </p:nvGraphicFramePr>
        <p:xfrm>
          <a:off x="5105423" y="4965218"/>
          <a:ext cx="433387" cy="269875"/>
        </p:xfrm>
        <a:graphic>
          <a:graphicData uri="http://schemas.openxmlformats.org/presentationml/2006/ole">
            <p:oleObj spid="_x0000_s1097" name="Equation" r:id="rId10" imgW="266353" imgH="177569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98819"/>
          </a:xfrm>
        </p:spPr>
        <p:txBody>
          <a:bodyPr/>
          <a:lstStyle/>
          <a:p>
            <a:r>
              <a:rPr lang="en-CA" dirty="0" smtClean="0"/>
              <a:t>Coordinate Geometry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7888" y="972392"/>
            <a:ext cx="8318310" cy="4873752"/>
          </a:xfrm>
        </p:spPr>
        <p:txBody>
          <a:bodyPr/>
          <a:lstStyle/>
          <a:p>
            <a:r>
              <a:rPr lang="en-CA" dirty="0" smtClean="0"/>
              <a:t>Coordinate geometry can be used to prove theorems that may be difficult with circle geometry</a:t>
            </a:r>
          </a:p>
          <a:p>
            <a:r>
              <a:rPr lang="en-CA" dirty="0" smtClean="0"/>
              <a:t>Variables are used to represent coordinates rather than numbers</a:t>
            </a:r>
          </a:p>
          <a:p>
            <a:r>
              <a:rPr lang="en-CA" dirty="0" smtClean="0"/>
              <a:t>Goal: Use the variables to prove that a particular theorem is true</a:t>
            </a:r>
          </a:p>
          <a:p>
            <a:r>
              <a:rPr lang="en-CA" dirty="0" smtClean="0"/>
              <a:t>If you can use the variables to prove a theorem, then the theorem is true for any different values of the coordinates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16439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25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800" dirty="0" smtClean="0"/>
              <a:t>II) Naming Coordinates Using Variables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912813"/>
            <a:ext cx="7929562" cy="16129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 smtClean="0"/>
              <a:t>Points with the same x-coordinate will use the same variable and likewise for the y-coordinates</a:t>
            </a:r>
            <a:br>
              <a:rPr lang="en-CA" dirty="0" smtClean="0"/>
            </a:br>
            <a:endParaRPr lang="en-CA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CA" dirty="0" smtClean="0"/>
              <a:t>Ex: Find the coordinates of point “K”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CA" dirty="0"/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500063" y="2643188"/>
            <a:ext cx="3595687" cy="3857625"/>
            <a:chOff x="270" y="1260"/>
            <a:chExt cx="2712" cy="2910"/>
          </a:xfrm>
        </p:grpSpPr>
        <p:sp>
          <p:nvSpPr>
            <p:cNvPr id="2067" name="AutoShape 4"/>
            <p:cNvSpPr>
              <a:spLocks noChangeAspect="1" noChangeArrowheads="1" noTextEdit="1"/>
            </p:cNvSpPr>
            <p:nvPr/>
          </p:nvSpPr>
          <p:spPr bwMode="auto">
            <a:xfrm>
              <a:off x="270" y="1260"/>
              <a:ext cx="2712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Rectangle 6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069" name="Line 7"/>
            <p:cNvSpPr>
              <a:spLocks noChangeShapeType="1"/>
            </p:cNvSpPr>
            <p:nvPr/>
          </p:nvSpPr>
          <p:spPr bwMode="auto">
            <a:xfrm flipV="1">
              <a:off x="8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Line 8"/>
            <p:cNvSpPr>
              <a:spLocks noChangeShapeType="1"/>
            </p:cNvSpPr>
            <p:nvPr/>
          </p:nvSpPr>
          <p:spPr bwMode="auto">
            <a:xfrm flipV="1">
              <a:off x="8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1" name="Line 9"/>
            <p:cNvSpPr>
              <a:spLocks noChangeShapeType="1"/>
            </p:cNvSpPr>
            <p:nvPr/>
          </p:nvSpPr>
          <p:spPr bwMode="auto">
            <a:xfrm flipV="1">
              <a:off x="11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10"/>
            <p:cNvSpPr>
              <a:spLocks noChangeShapeType="1"/>
            </p:cNvSpPr>
            <p:nvPr/>
          </p:nvSpPr>
          <p:spPr bwMode="auto">
            <a:xfrm flipV="1">
              <a:off x="11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11"/>
            <p:cNvSpPr>
              <a:spLocks noChangeShapeType="1"/>
            </p:cNvSpPr>
            <p:nvPr/>
          </p:nvSpPr>
          <p:spPr bwMode="auto">
            <a:xfrm flipV="1">
              <a:off x="14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2"/>
            <p:cNvSpPr>
              <a:spLocks noChangeShapeType="1"/>
            </p:cNvSpPr>
            <p:nvPr/>
          </p:nvSpPr>
          <p:spPr bwMode="auto">
            <a:xfrm flipV="1">
              <a:off x="14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3"/>
            <p:cNvSpPr>
              <a:spLocks noChangeShapeType="1"/>
            </p:cNvSpPr>
            <p:nvPr/>
          </p:nvSpPr>
          <p:spPr bwMode="auto">
            <a:xfrm flipV="1">
              <a:off x="17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4"/>
            <p:cNvSpPr>
              <a:spLocks noChangeShapeType="1"/>
            </p:cNvSpPr>
            <p:nvPr/>
          </p:nvSpPr>
          <p:spPr bwMode="auto">
            <a:xfrm flipV="1">
              <a:off x="17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5"/>
            <p:cNvSpPr>
              <a:spLocks noChangeShapeType="1"/>
            </p:cNvSpPr>
            <p:nvPr/>
          </p:nvSpPr>
          <p:spPr bwMode="auto">
            <a:xfrm flipV="1">
              <a:off x="20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6"/>
            <p:cNvSpPr>
              <a:spLocks noChangeShapeType="1"/>
            </p:cNvSpPr>
            <p:nvPr/>
          </p:nvSpPr>
          <p:spPr bwMode="auto">
            <a:xfrm flipV="1">
              <a:off x="20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7"/>
            <p:cNvSpPr>
              <a:spLocks noChangeShapeType="1"/>
            </p:cNvSpPr>
            <p:nvPr/>
          </p:nvSpPr>
          <p:spPr bwMode="auto">
            <a:xfrm flipV="1">
              <a:off x="23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18"/>
            <p:cNvSpPr>
              <a:spLocks noChangeShapeType="1"/>
            </p:cNvSpPr>
            <p:nvPr/>
          </p:nvSpPr>
          <p:spPr bwMode="auto">
            <a:xfrm flipV="1">
              <a:off x="23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19"/>
            <p:cNvSpPr>
              <a:spLocks noChangeShapeType="1"/>
            </p:cNvSpPr>
            <p:nvPr/>
          </p:nvSpPr>
          <p:spPr bwMode="auto">
            <a:xfrm flipV="1">
              <a:off x="26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20"/>
            <p:cNvSpPr>
              <a:spLocks noChangeShapeType="1"/>
            </p:cNvSpPr>
            <p:nvPr/>
          </p:nvSpPr>
          <p:spPr bwMode="auto">
            <a:xfrm flipV="1">
              <a:off x="26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21"/>
            <p:cNvSpPr>
              <a:spLocks noChangeShapeType="1"/>
            </p:cNvSpPr>
            <p:nvPr/>
          </p:nvSpPr>
          <p:spPr bwMode="auto">
            <a:xfrm>
              <a:off x="275" y="351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22"/>
            <p:cNvSpPr>
              <a:spLocks noChangeShapeType="1"/>
            </p:cNvSpPr>
            <p:nvPr/>
          </p:nvSpPr>
          <p:spPr bwMode="auto">
            <a:xfrm>
              <a:off x="275" y="351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23"/>
            <p:cNvSpPr>
              <a:spLocks noChangeShapeType="1"/>
            </p:cNvSpPr>
            <p:nvPr/>
          </p:nvSpPr>
          <p:spPr bwMode="auto">
            <a:xfrm>
              <a:off x="275" y="319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24"/>
            <p:cNvSpPr>
              <a:spLocks noChangeShapeType="1"/>
            </p:cNvSpPr>
            <p:nvPr/>
          </p:nvSpPr>
          <p:spPr bwMode="auto">
            <a:xfrm>
              <a:off x="275" y="3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25"/>
            <p:cNvSpPr>
              <a:spLocks noChangeShapeType="1"/>
            </p:cNvSpPr>
            <p:nvPr/>
          </p:nvSpPr>
          <p:spPr bwMode="auto">
            <a:xfrm>
              <a:off x="275" y="286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26"/>
            <p:cNvSpPr>
              <a:spLocks noChangeShapeType="1"/>
            </p:cNvSpPr>
            <p:nvPr/>
          </p:nvSpPr>
          <p:spPr bwMode="auto">
            <a:xfrm>
              <a:off x="275" y="287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27"/>
            <p:cNvSpPr>
              <a:spLocks noChangeShapeType="1"/>
            </p:cNvSpPr>
            <p:nvPr/>
          </p:nvSpPr>
          <p:spPr bwMode="auto">
            <a:xfrm>
              <a:off x="275" y="25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28"/>
            <p:cNvSpPr>
              <a:spLocks noChangeShapeType="1"/>
            </p:cNvSpPr>
            <p:nvPr/>
          </p:nvSpPr>
          <p:spPr bwMode="auto">
            <a:xfrm>
              <a:off x="275" y="255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29"/>
            <p:cNvSpPr>
              <a:spLocks noChangeShapeType="1"/>
            </p:cNvSpPr>
            <p:nvPr/>
          </p:nvSpPr>
          <p:spPr bwMode="auto">
            <a:xfrm>
              <a:off x="275" y="222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30"/>
            <p:cNvSpPr>
              <a:spLocks noChangeShapeType="1"/>
            </p:cNvSpPr>
            <p:nvPr/>
          </p:nvSpPr>
          <p:spPr bwMode="auto">
            <a:xfrm>
              <a:off x="275" y="223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31"/>
            <p:cNvSpPr>
              <a:spLocks noChangeShapeType="1"/>
            </p:cNvSpPr>
            <p:nvPr/>
          </p:nvSpPr>
          <p:spPr bwMode="auto">
            <a:xfrm>
              <a:off x="275" y="190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Line 32"/>
            <p:cNvSpPr>
              <a:spLocks noChangeShapeType="1"/>
            </p:cNvSpPr>
            <p:nvPr/>
          </p:nvSpPr>
          <p:spPr bwMode="auto">
            <a:xfrm>
              <a:off x="275" y="19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33"/>
            <p:cNvSpPr>
              <a:spLocks noChangeShapeType="1"/>
            </p:cNvSpPr>
            <p:nvPr/>
          </p:nvSpPr>
          <p:spPr bwMode="auto">
            <a:xfrm>
              <a:off x="275" y="158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34"/>
            <p:cNvSpPr>
              <a:spLocks noChangeShapeType="1"/>
            </p:cNvSpPr>
            <p:nvPr/>
          </p:nvSpPr>
          <p:spPr bwMode="auto">
            <a:xfrm>
              <a:off x="275" y="159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35"/>
            <p:cNvSpPr>
              <a:spLocks noChangeShapeType="1"/>
            </p:cNvSpPr>
            <p:nvPr/>
          </p:nvSpPr>
          <p:spPr bwMode="auto">
            <a:xfrm>
              <a:off x="275" y="382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36"/>
            <p:cNvSpPr>
              <a:spLocks noChangeShapeType="1"/>
            </p:cNvSpPr>
            <p:nvPr/>
          </p:nvSpPr>
          <p:spPr bwMode="auto">
            <a:xfrm>
              <a:off x="275" y="383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37"/>
            <p:cNvSpPr>
              <a:spLocks noChangeShapeType="1"/>
            </p:cNvSpPr>
            <p:nvPr/>
          </p:nvSpPr>
          <p:spPr bwMode="auto">
            <a:xfrm>
              <a:off x="275" y="384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38"/>
            <p:cNvSpPr>
              <a:spLocks noChangeShapeType="1"/>
            </p:cNvSpPr>
            <p:nvPr/>
          </p:nvSpPr>
          <p:spPr bwMode="auto">
            <a:xfrm>
              <a:off x="275" y="384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Rectangle 39"/>
            <p:cNvSpPr>
              <a:spLocks noChangeArrowheads="1"/>
            </p:cNvSpPr>
            <p:nvPr/>
          </p:nvSpPr>
          <p:spPr bwMode="auto">
            <a:xfrm>
              <a:off x="2924" y="3648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02" name="Freeform 40"/>
            <p:cNvSpPr>
              <a:spLocks/>
            </p:cNvSpPr>
            <p:nvPr/>
          </p:nvSpPr>
          <p:spPr bwMode="auto">
            <a:xfrm>
              <a:off x="2950" y="3786"/>
              <a:ext cx="24" cy="108"/>
            </a:xfrm>
            <a:custGeom>
              <a:avLst/>
              <a:gdLst>
                <a:gd name="T0" fmla="*/ 0 w 24"/>
                <a:gd name="T1" fmla="*/ 0 h 108"/>
                <a:gd name="T2" fmla="*/ 24 w 24"/>
                <a:gd name="T3" fmla="*/ 54 h 108"/>
                <a:gd name="T4" fmla="*/ 0 w 24"/>
                <a:gd name="T5" fmla="*/ 108 h 108"/>
                <a:gd name="T6" fmla="*/ 0 w 2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08"/>
                <a:gd name="T14" fmla="*/ 24 w 2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08">
                  <a:moveTo>
                    <a:pt x="0" y="0"/>
                  </a:moveTo>
                  <a:lnTo>
                    <a:pt x="2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03" name="Line 41"/>
            <p:cNvSpPr>
              <a:spLocks noChangeShapeType="1"/>
            </p:cNvSpPr>
            <p:nvPr/>
          </p:nvSpPr>
          <p:spPr bwMode="auto">
            <a:xfrm flipV="1">
              <a:off x="569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42"/>
            <p:cNvSpPr>
              <a:spLocks noChangeShapeType="1"/>
            </p:cNvSpPr>
            <p:nvPr/>
          </p:nvSpPr>
          <p:spPr bwMode="auto">
            <a:xfrm flipV="1">
              <a:off x="5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43"/>
            <p:cNvSpPr>
              <a:spLocks noChangeShapeType="1"/>
            </p:cNvSpPr>
            <p:nvPr/>
          </p:nvSpPr>
          <p:spPr bwMode="auto">
            <a:xfrm flipV="1">
              <a:off x="5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44"/>
            <p:cNvSpPr>
              <a:spLocks noChangeShapeType="1"/>
            </p:cNvSpPr>
            <p:nvPr/>
          </p:nvSpPr>
          <p:spPr bwMode="auto">
            <a:xfrm flipV="1">
              <a:off x="5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Rectangle 45"/>
            <p:cNvSpPr>
              <a:spLocks noChangeArrowheads="1"/>
            </p:cNvSpPr>
            <p:nvPr/>
          </p:nvSpPr>
          <p:spPr bwMode="auto">
            <a:xfrm>
              <a:off x="606" y="1254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08" name="Freeform 46"/>
            <p:cNvSpPr>
              <a:spLocks/>
            </p:cNvSpPr>
            <p:nvPr/>
          </p:nvSpPr>
          <p:spPr bwMode="auto">
            <a:xfrm>
              <a:off x="551" y="1272"/>
              <a:ext cx="47" cy="54"/>
            </a:xfrm>
            <a:custGeom>
              <a:avLst/>
              <a:gdLst>
                <a:gd name="T0" fmla="*/ 0 w 47"/>
                <a:gd name="T1" fmla="*/ 54 h 54"/>
                <a:gd name="T2" fmla="*/ 24 w 47"/>
                <a:gd name="T3" fmla="*/ 0 h 54"/>
                <a:gd name="T4" fmla="*/ 47 w 47"/>
                <a:gd name="T5" fmla="*/ 54 h 54"/>
                <a:gd name="T6" fmla="*/ 0 w 47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54"/>
                <a:gd name="T14" fmla="*/ 47 w 4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54">
                  <a:moveTo>
                    <a:pt x="0" y="54"/>
                  </a:moveTo>
                  <a:lnTo>
                    <a:pt x="24" y="0"/>
                  </a:lnTo>
                  <a:lnTo>
                    <a:pt x="47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09" name="Rectangle 4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10" name="Rectangle 48"/>
            <p:cNvSpPr>
              <a:spLocks noChangeArrowheads="1"/>
            </p:cNvSpPr>
            <p:nvPr/>
          </p:nvSpPr>
          <p:spPr bwMode="auto">
            <a:xfrm>
              <a:off x="585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11" name="Line 49"/>
            <p:cNvSpPr>
              <a:spLocks noChangeShapeType="1"/>
            </p:cNvSpPr>
            <p:nvPr/>
          </p:nvSpPr>
          <p:spPr bwMode="auto">
            <a:xfrm>
              <a:off x="8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Rectangle 50"/>
            <p:cNvSpPr>
              <a:spLocks noChangeArrowheads="1"/>
            </p:cNvSpPr>
            <p:nvPr/>
          </p:nvSpPr>
          <p:spPr bwMode="auto">
            <a:xfrm>
              <a:off x="879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13" name="Line 51"/>
            <p:cNvSpPr>
              <a:spLocks noChangeShapeType="1"/>
            </p:cNvSpPr>
            <p:nvPr/>
          </p:nvSpPr>
          <p:spPr bwMode="auto">
            <a:xfrm>
              <a:off x="11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Rectangle 52"/>
            <p:cNvSpPr>
              <a:spLocks noChangeArrowheads="1"/>
            </p:cNvSpPr>
            <p:nvPr/>
          </p:nvSpPr>
          <p:spPr bwMode="auto">
            <a:xfrm>
              <a:off x="1178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15" name="Line 53"/>
            <p:cNvSpPr>
              <a:spLocks noChangeShapeType="1"/>
            </p:cNvSpPr>
            <p:nvPr/>
          </p:nvSpPr>
          <p:spPr bwMode="auto">
            <a:xfrm>
              <a:off x="1475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Rectangle 54"/>
            <p:cNvSpPr>
              <a:spLocks noChangeArrowheads="1"/>
            </p:cNvSpPr>
            <p:nvPr/>
          </p:nvSpPr>
          <p:spPr bwMode="auto">
            <a:xfrm>
              <a:off x="1478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17" name="Line 55"/>
            <p:cNvSpPr>
              <a:spLocks noChangeShapeType="1"/>
            </p:cNvSpPr>
            <p:nvPr/>
          </p:nvSpPr>
          <p:spPr bwMode="auto">
            <a:xfrm>
              <a:off x="17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Rectangle 56"/>
            <p:cNvSpPr>
              <a:spLocks noChangeArrowheads="1"/>
            </p:cNvSpPr>
            <p:nvPr/>
          </p:nvSpPr>
          <p:spPr bwMode="auto">
            <a:xfrm>
              <a:off x="1780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19" name="Line 57"/>
            <p:cNvSpPr>
              <a:spLocks noChangeShapeType="1"/>
            </p:cNvSpPr>
            <p:nvPr/>
          </p:nvSpPr>
          <p:spPr bwMode="auto">
            <a:xfrm>
              <a:off x="20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Rectangle 58"/>
            <p:cNvSpPr>
              <a:spLocks noChangeArrowheads="1"/>
            </p:cNvSpPr>
            <p:nvPr/>
          </p:nvSpPr>
          <p:spPr bwMode="auto">
            <a:xfrm>
              <a:off x="2079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21" name="Line 59"/>
            <p:cNvSpPr>
              <a:spLocks noChangeShapeType="1"/>
            </p:cNvSpPr>
            <p:nvPr/>
          </p:nvSpPr>
          <p:spPr bwMode="auto">
            <a:xfrm>
              <a:off x="23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Rectangle 60"/>
            <p:cNvSpPr>
              <a:spLocks noChangeArrowheads="1"/>
            </p:cNvSpPr>
            <p:nvPr/>
          </p:nvSpPr>
          <p:spPr bwMode="auto">
            <a:xfrm>
              <a:off x="2378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23" name="Line 61"/>
            <p:cNvSpPr>
              <a:spLocks noChangeShapeType="1"/>
            </p:cNvSpPr>
            <p:nvPr/>
          </p:nvSpPr>
          <p:spPr bwMode="auto">
            <a:xfrm>
              <a:off x="26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Rectangle 62"/>
            <p:cNvSpPr>
              <a:spLocks noChangeArrowheads="1"/>
            </p:cNvSpPr>
            <p:nvPr/>
          </p:nvSpPr>
          <p:spPr bwMode="auto">
            <a:xfrm>
              <a:off x="2680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125" name="Rectangle 63"/>
            <p:cNvSpPr>
              <a:spLocks noChangeArrowheads="1"/>
            </p:cNvSpPr>
            <p:nvPr/>
          </p:nvSpPr>
          <p:spPr bwMode="auto">
            <a:xfrm>
              <a:off x="530" y="3456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26" name="Line 64"/>
            <p:cNvSpPr>
              <a:spLocks noChangeShapeType="1"/>
            </p:cNvSpPr>
            <p:nvPr/>
          </p:nvSpPr>
          <p:spPr bwMode="auto">
            <a:xfrm>
              <a:off x="559" y="351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Rectangle 65"/>
            <p:cNvSpPr>
              <a:spLocks noChangeArrowheads="1"/>
            </p:cNvSpPr>
            <p:nvPr/>
          </p:nvSpPr>
          <p:spPr bwMode="auto">
            <a:xfrm>
              <a:off x="530" y="3138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28" name="Line 66"/>
            <p:cNvSpPr>
              <a:spLocks noChangeShapeType="1"/>
            </p:cNvSpPr>
            <p:nvPr/>
          </p:nvSpPr>
          <p:spPr bwMode="auto">
            <a:xfrm>
              <a:off x="559" y="3198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Rectangle 67"/>
            <p:cNvSpPr>
              <a:spLocks noChangeArrowheads="1"/>
            </p:cNvSpPr>
            <p:nvPr/>
          </p:nvSpPr>
          <p:spPr bwMode="auto">
            <a:xfrm>
              <a:off x="530" y="2814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30" name="Line 68"/>
            <p:cNvSpPr>
              <a:spLocks noChangeShapeType="1"/>
            </p:cNvSpPr>
            <p:nvPr/>
          </p:nvSpPr>
          <p:spPr bwMode="auto">
            <a:xfrm>
              <a:off x="559" y="287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Rectangle 69"/>
            <p:cNvSpPr>
              <a:spLocks noChangeArrowheads="1"/>
            </p:cNvSpPr>
            <p:nvPr/>
          </p:nvSpPr>
          <p:spPr bwMode="auto">
            <a:xfrm>
              <a:off x="530" y="2496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32" name="Line 70"/>
            <p:cNvSpPr>
              <a:spLocks noChangeShapeType="1"/>
            </p:cNvSpPr>
            <p:nvPr/>
          </p:nvSpPr>
          <p:spPr bwMode="auto">
            <a:xfrm>
              <a:off x="559" y="255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Rectangle 71"/>
            <p:cNvSpPr>
              <a:spLocks noChangeArrowheads="1"/>
            </p:cNvSpPr>
            <p:nvPr/>
          </p:nvSpPr>
          <p:spPr bwMode="auto">
            <a:xfrm>
              <a:off x="530" y="217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34" name="Line 72"/>
            <p:cNvSpPr>
              <a:spLocks noChangeShapeType="1"/>
            </p:cNvSpPr>
            <p:nvPr/>
          </p:nvSpPr>
          <p:spPr bwMode="auto">
            <a:xfrm>
              <a:off x="559" y="223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Rectangle 73"/>
            <p:cNvSpPr>
              <a:spLocks noChangeArrowheads="1"/>
            </p:cNvSpPr>
            <p:nvPr/>
          </p:nvSpPr>
          <p:spPr bwMode="auto">
            <a:xfrm>
              <a:off x="530" y="1854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36" name="Line 74"/>
            <p:cNvSpPr>
              <a:spLocks noChangeShapeType="1"/>
            </p:cNvSpPr>
            <p:nvPr/>
          </p:nvSpPr>
          <p:spPr bwMode="auto">
            <a:xfrm>
              <a:off x="559" y="191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Rectangle 75"/>
            <p:cNvSpPr>
              <a:spLocks noChangeArrowheads="1"/>
            </p:cNvSpPr>
            <p:nvPr/>
          </p:nvSpPr>
          <p:spPr bwMode="auto">
            <a:xfrm>
              <a:off x="530" y="1530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138" name="Line 76"/>
            <p:cNvSpPr>
              <a:spLocks noChangeShapeType="1"/>
            </p:cNvSpPr>
            <p:nvPr/>
          </p:nvSpPr>
          <p:spPr bwMode="auto">
            <a:xfrm>
              <a:off x="559" y="159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Rectangle 7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79" name="Oval 78"/>
          <p:cNvSpPr/>
          <p:nvPr/>
        </p:nvSpPr>
        <p:spPr>
          <a:xfrm>
            <a:off x="1479550" y="5319713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0" name="Object 78"/>
          <p:cNvGraphicFramePr>
            <a:graphicFrameLocks noChangeAspect="1"/>
          </p:cNvGraphicFramePr>
          <p:nvPr/>
        </p:nvGraphicFramePr>
        <p:xfrm>
          <a:off x="992188" y="5549900"/>
          <a:ext cx="800100" cy="371475"/>
        </p:xfrm>
        <a:graphic>
          <a:graphicData uri="http://schemas.openxmlformats.org/presentationml/2006/ole">
            <p:oleObj spid="_x0000_s2188" name="Equation" r:id="rId4" imgW="545626" imgH="253780" progId="Equation.DSMT4">
              <p:embed/>
            </p:oleObj>
          </a:graphicData>
        </a:graphic>
      </p:graphicFrame>
      <p:sp>
        <p:nvSpPr>
          <p:cNvPr id="81" name="Oval 80"/>
          <p:cNvSpPr/>
          <p:nvPr/>
        </p:nvSpPr>
        <p:spPr>
          <a:xfrm>
            <a:off x="3446463" y="5311775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1" name="Object 79"/>
          <p:cNvGraphicFramePr>
            <a:graphicFrameLocks noChangeAspect="1"/>
          </p:cNvGraphicFramePr>
          <p:nvPr/>
        </p:nvGraphicFramePr>
        <p:xfrm>
          <a:off x="2949575" y="5541963"/>
          <a:ext cx="819150" cy="373062"/>
        </p:xfrm>
        <a:graphic>
          <a:graphicData uri="http://schemas.openxmlformats.org/presentationml/2006/ole">
            <p:oleObj spid="_x0000_s2189" name="Equation" r:id="rId5" imgW="558558" imgH="253890" progId="Equation.DSMT4">
              <p:embed/>
            </p:oleObj>
          </a:graphicData>
        </a:graphic>
      </p:graphicFrame>
      <p:sp>
        <p:nvSpPr>
          <p:cNvPr id="83" name="Oval 82"/>
          <p:cNvSpPr/>
          <p:nvPr/>
        </p:nvSpPr>
        <p:spPr>
          <a:xfrm>
            <a:off x="1485900" y="3206750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2" name="Object 80"/>
          <p:cNvGraphicFramePr>
            <a:graphicFrameLocks noChangeAspect="1"/>
          </p:cNvGraphicFramePr>
          <p:nvPr/>
        </p:nvGraphicFramePr>
        <p:xfrm>
          <a:off x="1017588" y="3436938"/>
          <a:ext cx="763587" cy="373062"/>
        </p:xfrm>
        <a:graphic>
          <a:graphicData uri="http://schemas.openxmlformats.org/presentationml/2006/ole">
            <p:oleObj spid="_x0000_s2190" name="Equation" r:id="rId6" imgW="520474" imgH="253890" progId="Equation.DSMT4">
              <p:embed/>
            </p:oleObj>
          </a:graphicData>
        </a:graphic>
      </p:graphicFrame>
      <p:sp>
        <p:nvSpPr>
          <p:cNvPr id="85" name="Oval 84"/>
          <p:cNvSpPr/>
          <p:nvPr/>
        </p:nvSpPr>
        <p:spPr>
          <a:xfrm>
            <a:off x="3452813" y="32004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3" name="Object 81"/>
          <p:cNvGraphicFramePr>
            <a:graphicFrameLocks noChangeAspect="1"/>
          </p:cNvGraphicFramePr>
          <p:nvPr/>
        </p:nvGraphicFramePr>
        <p:xfrm>
          <a:off x="2984500" y="3430588"/>
          <a:ext cx="763588" cy="371475"/>
        </p:xfrm>
        <a:graphic>
          <a:graphicData uri="http://schemas.openxmlformats.org/presentationml/2006/ole">
            <p:oleObj spid="_x0000_s2191" name="Equation" r:id="rId7" imgW="520474" imgH="253890" progId="Equation.DSMT4">
              <p:embed/>
            </p:oleObj>
          </a:graphicData>
        </a:graphic>
      </p:graphicFrame>
      <p:cxnSp>
        <p:nvCxnSpPr>
          <p:cNvPr id="88" name="Straight Arrow Connector 87"/>
          <p:cNvCxnSpPr/>
          <p:nvPr/>
        </p:nvCxnSpPr>
        <p:spPr>
          <a:xfrm rot="5400000" flipH="1" flipV="1">
            <a:off x="2475706" y="4288632"/>
            <a:ext cx="2074863" cy="0"/>
          </a:xfrm>
          <a:prstGeom prst="straightConnector1">
            <a:avLst/>
          </a:prstGeom>
          <a:ln w="2540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4" name="TextBox 90"/>
          <p:cNvSpPr txBox="1">
            <a:spLocks noChangeArrowheads="1"/>
          </p:cNvSpPr>
          <p:nvPr/>
        </p:nvSpPr>
        <p:spPr bwMode="auto">
          <a:xfrm>
            <a:off x="4281488" y="2568575"/>
            <a:ext cx="4183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Points “N” and “K” have the same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x-coordinate</a:t>
            </a:r>
          </a:p>
        </p:txBody>
      </p:sp>
      <p:graphicFrame>
        <p:nvGraphicFramePr>
          <p:cNvPr id="2054" name="Object 82"/>
          <p:cNvGraphicFramePr>
            <a:graphicFrameLocks noChangeAspect="1"/>
          </p:cNvGraphicFramePr>
          <p:nvPr/>
        </p:nvGraphicFramePr>
        <p:xfrm>
          <a:off x="2982913" y="3449638"/>
          <a:ext cx="763587" cy="371475"/>
        </p:xfrm>
        <a:graphic>
          <a:graphicData uri="http://schemas.openxmlformats.org/presentationml/2006/ole">
            <p:oleObj spid="_x0000_s2192" name="Equation" r:id="rId8" imgW="520474" imgH="253890" progId="Equation.DSMT4">
              <p:embed/>
            </p:oleObj>
          </a:graphicData>
        </a:graphic>
      </p:graphicFrame>
      <p:cxnSp>
        <p:nvCxnSpPr>
          <p:cNvPr id="93" name="Straight Arrow Connector 92"/>
          <p:cNvCxnSpPr/>
          <p:nvPr/>
        </p:nvCxnSpPr>
        <p:spPr>
          <a:xfrm rot="10800000" flipH="1" flipV="1">
            <a:off x="1625600" y="3279775"/>
            <a:ext cx="1800225" cy="0"/>
          </a:xfrm>
          <a:prstGeom prst="straightConnector1">
            <a:avLst/>
          </a:prstGeom>
          <a:ln w="25400">
            <a:solidFill>
              <a:srgbClr val="0070C0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6" name="TextBox 93"/>
          <p:cNvSpPr txBox="1">
            <a:spLocks noChangeArrowheads="1"/>
          </p:cNvSpPr>
          <p:nvPr/>
        </p:nvSpPr>
        <p:spPr bwMode="auto">
          <a:xfrm>
            <a:off x="4275138" y="3389313"/>
            <a:ext cx="4181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Points “T” and “K” have the same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y-coordinate</a:t>
            </a:r>
          </a:p>
        </p:txBody>
      </p:sp>
      <p:graphicFrame>
        <p:nvGraphicFramePr>
          <p:cNvPr id="2055" name="Object 83"/>
          <p:cNvGraphicFramePr>
            <a:graphicFrameLocks noChangeAspect="1"/>
          </p:cNvGraphicFramePr>
          <p:nvPr/>
        </p:nvGraphicFramePr>
        <p:xfrm>
          <a:off x="3000375" y="3457575"/>
          <a:ext cx="782638" cy="371475"/>
        </p:xfrm>
        <a:graphic>
          <a:graphicData uri="http://schemas.openxmlformats.org/presentationml/2006/ole">
            <p:oleObj spid="_x0000_s2193" name="Equation" r:id="rId9" imgW="533169" imgH="25389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1" grpId="0" animBg="1"/>
      <p:bldP spid="83" grpId="0" animBg="1"/>
      <p:bldP spid="85" grpId="0" animBg="1"/>
      <p:bldP spid="2064" grpId="0"/>
      <p:bldP spid="20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7" name="Content Placeholder 2"/>
          <p:cNvSpPr>
            <a:spLocks noGrp="1"/>
          </p:cNvSpPr>
          <p:nvPr>
            <p:ph sz="quarter" idx="1"/>
          </p:nvPr>
        </p:nvSpPr>
        <p:spPr>
          <a:xfrm>
            <a:off x="282575" y="304800"/>
            <a:ext cx="8150225" cy="9286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smtClean="0"/>
              <a:t>Practice: Given the points Q, R, and S are all midpoints, find the coordinates of these points</a:t>
            </a:r>
          </a:p>
        </p:txBody>
      </p:sp>
      <p:grpSp>
        <p:nvGrpSpPr>
          <p:cNvPr id="3088" name="Group 5"/>
          <p:cNvGrpSpPr>
            <a:grpSpLocks noChangeAspect="1"/>
          </p:cNvGrpSpPr>
          <p:nvPr/>
        </p:nvGrpSpPr>
        <p:grpSpPr bwMode="auto">
          <a:xfrm>
            <a:off x="471488" y="1482725"/>
            <a:ext cx="3594100" cy="3857625"/>
            <a:chOff x="270" y="1260"/>
            <a:chExt cx="2712" cy="2910"/>
          </a:xfrm>
        </p:grpSpPr>
        <p:sp>
          <p:nvSpPr>
            <p:cNvPr id="310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70" y="1260"/>
              <a:ext cx="2712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Rectangle 6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06" name="Line 7"/>
            <p:cNvSpPr>
              <a:spLocks noChangeShapeType="1"/>
            </p:cNvSpPr>
            <p:nvPr/>
          </p:nvSpPr>
          <p:spPr bwMode="auto">
            <a:xfrm flipV="1">
              <a:off x="8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8"/>
            <p:cNvSpPr>
              <a:spLocks noChangeShapeType="1"/>
            </p:cNvSpPr>
            <p:nvPr/>
          </p:nvSpPr>
          <p:spPr bwMode="auto">
            <a:xfrm flipV="1">
              <a:off x="8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9"/>
            <p:cNvSpPr>
              <a:spLocks noChangeShapeType="1"/>
            </p:cNvSpPr>
            <p:nvPr/>
          </p:nvSpPr>
          <p:spPr bwMode="auto">
            <a:xfrm flipV="1">
              <a:off x="11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10"/>
            <p:cNvSpPr>
              <a:spLocks noChangeShapeType="1"/>
            </p:cNvSpPr>
            <p:nvPr/>
          </p:nvSpPr>
          <p:spPr bwMode="auto">
            <a:xfrm flipV="1">
              <a:off x="11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11"/>
            <p:cNvSpPr>
              <a:spLocks noChangeShapeType="1"/>
            </p:cNvSpPr>
            <p:nvPr/>
          </p:nvSpPr>
          <p:spPr bwMode="auto">
            <a:xfrm flipV="1">
              <a:off x="14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12"/>
            <p:cNvSpPr>
              <a:spLocks noChangeShapeType="1"/>
            </p:cNvSpPr>
            <p:nvPr/>
          </p:nvSpPr>
          <p:spPr bwMode="auto">
            <a:xfrm flipV="1">
              <a:off x="14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13"/>
            <p:cNvSpPr>
              <a:spLocks noChangeShapeType="1"/>
            </p:cNvSpPr>
            <p:nvPr/>
          </p:nvSpPr>
          <p:spPr bwMode="auto">
            <a:xfrm flipV="1">
              <a:off x="17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14"/>
            <p:cNvSpPr>
              <a:spLocks noChangeShapeType="1"/>
            </p:cNvSpPr>
            <p:nvPr/>
          </p:nvSpPr>
          <p:spPr bwMode="auto">
            <a:xfrm flipV="1">
              <a:off x="17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15"/>
            <p:cNvSpPr>
              <a:spLocks noChangeShapeType="1"/>
            </p:cNvSpPr>
            <p:nvPr/>
          </p:nvSpPr>
          <p:spPr bwMode="auto">
            <a:xfrm flipV="1">
              <a:off x="20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16"/>
            <p:cNvSpPr>
              <a:spLocks noChangeShapeType="1"/>
            </p:cNvSpPr>
            <p:nvPr/>
          </p:nvSpPr>
          <p:spPr bwMode="auto">
            <a:xfrm flipV="1">
              <a:off x="20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17"/>
            <p:cNvSpPr>
              <a:spLocks noChangeShapeType="1"/>
            </p:cNvSpPr>
            <p:nvPr/>
          </p:nvSpPr>
          <p:spPr bwMode="auto">
            <a:xfrm flipV="1">
              <a:off x="23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18"/>
            <p:cNvSpPr>
              <a:spLocks noChangeShapeType="1"/>
            </p:cNvSpPr>
            <p:nvPr/>
          </p:nvSpPr>
          <p:spPr bwMode="auto">
            <a:xfrm flipV="1">
              <a:off x="23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19"/>
            <p:cNvSpPr>
              <a:spLocks noChangeShapeType="1"/>
            </p:cNvSpPr>
            <p:nvPr/>
          </p:nvSpPr>
          <p:spPr bwMode="auto">
            <a:xfrm flipV="1">
              <a:off x="26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20"/>
            <p:cNvSpPr>
              <a:spLocks noChangeShapeType="1"/>
            </p:cNvSpPr>
            <p:nvPr/>
          </p:nvSpPr>
          <p:spPr bwMode="auto">
            <a:xfrm flipV="1">
              <a:off x="26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21"/>
            <p:cNvSpPr>
              <a:spLocks noChangeShapeType="1"/>
            </p:cNvSpPr>
            <p:nvPr/>
          </p:nvSpPr>
          <p:spPr bwMode="auto">
            <a:xfrm>
              <a:off x="275" y="351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22"/>
            <p:cNvSpPr>
              <a:spLocks noChangeShapeType="1"/>
            </p:cNvSpPr>
            <p:nvPr/>
          </p:nvSpPr>
          <p:spPr bwMode="auto">
            <a:xfrm>
              <a:off x="275" y="351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23"/>
            <p:cNvSpPr>
              <a:spLocks noChangeShapeType="1"/>
            </p:cNvSpPr>
            <p:nvPr/>
          </p:nvSpPr>
          <p:spPr bwMode="auto">
            <a:xfrm>
              <a:off x="275" y="319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24"/>
            <p:cNvSpPr>
              <a:spLocks noChangeShapeType="1"/>
            </p:cNvSpPr>
            <p:nvPr/>
          </p:nvSpPr>
          <p:spPr bwMode="auto">
            <a:xfrm>
              <a:off x="275" y="3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25"/>
            <p:cNvSpPr>
              <a:spLocks noChangeShapeType="1"/>
            </p:cNvSpPr>
            <p:nvPr/>
          </p:nvSpPr>
          <p:spPr bwMode="auto">
            <a:xfrm>
              <a:off x="275" y="286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26"/>
            <p:cNvSpPr>
              <a:spLocks noChangeShapeType="1"/>
            </p:cNvSpPr>
            <p:nvPr/>
          </p:nvSpPr>
          <p:spPr bwMode="auto">
            <a:xfrm>
              <a:off x="275" y="287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27"/>
            <p:cNvSpPr>
              <a:spLocks noChangeShapeType="1"/>
            </p:cNvSpPr>
            <p:nvPr/>
          </p:nvSpPr>
          <p:spPr bwMode="auto">
            <a:xfrm>
              <a:off x="275" y="25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28"/>
            <p:cNvSpPr>
              <a:spLocks noChangeShapeType="1"/>
            </p:cNvSpPr>
            <p:nvPr/>
          </p:nvSpPr>
          <p:spPr bwMode="auto">
            <a:xfrm>
              <a:off x="275" y="255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29"/>
            <p:cNvSpPr>
              <a:spLocks noChangeShapeType="1"/>
            </p:cNvSpPr>
            <p:nvPr/>
          </p:nvSpPr>
          <p:spPr bwMode="auto">
            <a:xfrm>
              <a:off x="275" y="222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30"/>
            <p:cNvSpPr>
              <a:spLocks noChangeShapeType="1"/>
            </p:cNvSpPr>
            <p:nvPr/>
          </p:nvSpPr>
          <p:spPr bwMode="auto">
            <a:xfrm>
              <a:off x="275" y="223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31"/>
            <p:cNvSpPr>
              <a:spLocks noChangeShapeType="1"/>
            </p:cNvSpPr>
            <p:nvPr/>
          </p:nvSpPr>
          <p:spPr bwMode="auto">
            <a:xfrm>
              <a:off x="275" y="190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32"/>
            <p:cNvSpPr>
              <a:spLocks noChangeShapeType="1"/>
            </p:cNvSpPr>
            <p:nvPr/>
          </p:nvSpPr>
          <p:spPr bwMode="auto">
            <a:xfrm>
              <a:off x="275" y="19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33"/>
            <p:cNvSpPr>
              <a:spLocks noChangeShapeType="1"/>
            </p:cNvSpPr>
            <p:nvPr/>
          </p:nvSpPr>
          <p:spPr bwMode="auto">
            <a:xfrm>
              <a:off x="275" y="158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34"/>
            <p:cNvSpPr>
              <a:spLocks noChangeShapeType="1"/>
            </p:cNvSpPr>
            <p:nvPr/>
          </p:nvSpPr>
          <p:spPr bwMode="auto">
            <a:xfrm>
              <a:off x="275" y="159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35"/>
            <p:cNvSpPr>
              <a:spLocks noChangeShapeType="1"/>
            </p:cNvSpPr>
            <p:nvPr/>
          </p:nvSpPr>
          <p:spPr bwMode="auto">
            <a:xfrm>
              <a:off x="275" y="382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36"/>
            <p:cNvSpPr>
              <a:spLocks noChangeShapeType="1"/>
            </p:cNvSpPr>
            <p:nvPr/>
          </p:nvSpPr>
          <p:spPr bwMode="auto">
            <a:xfrm>
              <a:off x="275" y="383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37"/>
            <p:cNvSpPr>
              <a:spLocks noChangeShapeType="1"/>
            </p:cNvSpPr>
            <p:nvPr/>
          </p:nvSpPr>
          <p:spPr bwMode="auto">
            <a:xfrm>
              <a:off x="275" y="384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38"/>
            <p:cNvSpPr>
              <a:spLocks noChangeShapeType="1"/>
            </p:cNvSpPr>
            <p:nvPr/>
          </p:nvSpPr>
          <p:spPr bwMode="auto">
            <a:xfrm>
              <a:off x="275" y="384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Rectangle 39"/>
            <p:cNvSpPr>
              <a:spLocks noChangeArrowheads="1"/>
            </p:cNvSpPr>
            <p:nvPr/>
          </p:nvSpPr>
          <p:spPr bwMode="auto">
            <a:xfrm>
              <a:off x="2924" y="3648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39" name="Freeform 40"/>
            <p:cNvSpPr>
              <a:spLocks/>
            </p:cNvSpPr>
            <p:nvPr/>
          </p:nvSpPr>
          <p:spPr bwMode="auto">
            <a:xfrm>
              <a:off x="2950" y="3786"/>
              <a:ext cx="24" cy="108"/>
            </a:xfrm>
            <a:custGeom>
              <a:avLst/>
              <a:gdLst>
                <a:gd name="T0" fmla="*/ 0 w 24"/>
                <a:gd name="T1" fmla="*/ 0 h 108"/>
                <a:gd name="T2" fmla="*/ 24 w 24"/>
                <a:gd name="T3" fmla="*/ 54 h 108"/>
                <a:gd name="T4" fmla="*/ 0 w 24"/>
                <a:gd name="T5" fmla="*/ 108 h 108"/>
                <a:gd name="T6" fmla="*/ 0 w 2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08"/>
                <a:gd name="T14" fmla="*/ 24 w 2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08">
                  <a:moveTo>
                    <a:pt x="0" y="0"/>
                  </a:moveTo>
                  <a:lnTo>
                    <a:pt x="2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40" name="Line 41"/>
            <p:cNvSpPr>
              <a:spLocks noChangeShapeType="1"/>
            </p:cNvSpPr>
            <p:nvPr/>
          </p:nvSpPr>
          <p:spPr bwMode="auto">
            <a:xfrm flipV="1">
              <a:off x="569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42"/>
            <p:cNvSpPr>
              <a:spLocks noChangeShapeType="1"/>
            </p:cNvSpPr>
            <p:nvPr/>
          </p:nvSpPr>
          <p:spPr bwMode="auto">
            <a:xfrm flipV="1">
              <a:off x="5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43"/>
            <p:cNvSpPr>
              <a:spLocks noChangeShapeType="1"/>
            </p:cNvSpPr>
            <p:nvPr/>
          </p:nvSpPr>
          <p:spPr bwMode="auto">
            <a:xfrm flipV="1">
              <a:off x="5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44"/>
            <p:cNvSpPr>
              <a:spLocks noChangeShapeType="1"/>
            </p:cNvSpPr>
            <p:nvPr/>
          </p:nvSpPr>
          <p:spPr bwMode="auto">
            <a:xfrm flipV="1">
              <a:off x="5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Rectangle 45"/>
            <p:cNvSpPr>
              <a:spLocks noChangeArrowheads="1"/>
            </p:cNvSpPr>
            <p:nvPr/>
          </p:nvSpPr>
          <p:spPr bwMode="auto">
            <a:xfrm>
              <a:off x="606" y="1254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45" name="Freeform 46"/>
            <p:cNvSpPr>
              <a:spLocks/>
            </p:cNvSpPr>
            <p:nvPr/>
          </p:nvSpPr>
          <p:spPr bwMode="auto">
            <a:xfrm>
              <a:off x="551" y="1272"/>
              <a:ext cx="47" cy="54"/>
            </a:xfrm>
            <a:custGeom>
              <a:avLst/>
              <a:gdLst>
                <a:gd name="T0" fmla="*/ 0 w 47"/>
                <a:gd name="T1" fmla="*/ 54 h 54"/>
                <a:gd name="T2" fmla="*/ 24 w 47"/>
                <a:gd name="T3" fmla="*/ 0 h 54"/>
                <a:gd name="T4" fmla="*/ 47 w 47"/>
                <a:gd name="T5" fmla="*/ 54 h 54"/>
                <a:gd name="T6" fmla="*/ 0 w 47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54"/>
                <a:gd name="T14" fmla="*/ 47 w 4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54">
                  <a:moveTo>
                    <a:pt x="0" y="54"/>
                  </a:moveTo>
                  <a:lnTo>
                    <a:pt x="24" y="0"/>
                  </a:lnTo>
                  <a:lnTo>
                    <a:pt x="47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46" name="Rectangle 4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47" name="Rectangle 48"/>
            <p:cNvSpPr>
              <a:spLocks noChangeArrowheads="1"/>
            </p:cNvSpPr>
            <p:nvPr/>
          </p:nvSpPr>
          <p:spPr bwMode="auto">
            <a:xfrm>
              <a:off x="585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48" name="Line 49"/>
            <p:cNvSpPr>
              <a:spLocks noChangeShapeType="1"/>
            </p:cNvSpPr>
            <p:nvPr/>
          </p:nvSpPr>
          <p:spPr bwMode="auto">
            <a:xfrm>
              <a:off x="8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Rectangle 50"/>
            <p:cNvSpPr>
              <a:spLocks noChangeArrowheads="1"/>
            </p:cNvSpPr>
            <p:nvPr/>
          </p:nvSpPr>
          <p:spPr bwMode="auto">
            <a:xfrm>
              <a:off x="879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50" name="Line 51"/>
            <p:cNvSpPr>
              <a:spLocks noChangeShapeType="1"/>
            </p:cNvSpPr>
            <p:nvPr/>
          </p:nvSpPr>
          <p:spPr bwMode="auto">
            <a:xfrm>
              <a:off x="11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Rectangle 52"/>
            <p:cNvSpPr>
              <a:spLocks noChangeArrowheads="1"/>
            </p:cNvSpPr>
            <p:nvPr/>
          </p:nvSpPr>
          <p:spPr bwMode="auto">
            <a:xfrm>
              <a:off x="1178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52" name="Line 53"/>
            <p:cNvSpPr>
              <a:spLocks noChangeShapeType="1"/>
            </p:cNvSpPr>
            <p:nvPr/>
          </p:nvSpPr>
          <p:spPr bwMode="auto">
            <a:xfrm>
              <a:off x="1475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Rectangle 54"/>
            <p:cNvSpPr>
              <a:spLocks noChangeArrowheads="1"/>
            </p:cNvSpPr>
            <p:nvPr/>
          </p:nvSpPr>
          <p:spPr bwMode="auto">
            <a:xfrm>
              <a:off x="1478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54" name="Line 55"/>
            <p:cNvSpPr>
              <a:spLocks noChangeShapeType="1"/>
            </p:cNvSpPr>
            <p:nvPr/>
          </p:nvSpPr>
          <p:spPr bwMode="auto">
            <a:xfrm>
              <a:off x="17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Rectangle 56"/>
            <p:cNvSpPr>
              <a:spLocks noChangeArrowheads="1"/>
            </p:cNvSpPr>
            <p:nvPr/>
          </p:nvSpPr>
          <p:spPr bwMode="auto">
            <a:xfrm>
              <a:off x="1780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56" name="Line 57"/>
            <p:cNvSpPr>
              <a:spLocks noChangeShapeType="1"/>
            </p:cNvSpPr>
            <p:nvPr/>
          </p:nvSpPr>
          <p:spPr bwMode="auto">
            <a:xfrm>
              <a:off x="20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Rectangle 58"/>
            <p:cNvSpPr>
              <a:spLocks noChangeArrowheads="1"/>
            </p:cNvSpPr>
            <p:nvPr/>
          </p:nvSpPr>
          <p:spPr bwMode="auto">
            <a:xfrm>
              <a:off x="2079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58" name="Line 59"/>
            <p:cNvSpPr>
              <a:spLocks noChangeShapeType="1"/>
            </p:cNvSpPr>
            <p:nvPr/>
          </p:nvSpPr>
          <p:spPr bwMode="auto">
            <a:xfrm>
              <a:off x="23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Rectangle 60"/>
            <p:cNvSpPr>
              <a:spLocks noChangeArrowheads="1"/>
            </p:cNvSpPr>
            <p:nvPr/>
          </p:nvSpPr>
          <p:spPr bwMode="auto">
            <a:xfrm>
              <a:off x="2378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60" name="Line 61"/>
            <p:cNvSpPr>
              <a:spLocks noChangeShapeType="1"/>
            </p:cNvSpPr>
            <p:nvPr/>
          </p:nvSpPr>
          <p:spPr bwMode="auto">
            <a:xfrm>
              <a:off x="26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Rectangle 62"/>
            <p:cNvSpPr>
              <a:spLocks noChangeArrowheads="1"/>
            </p:cNvSpPr>
            <p:nvPr/>
          </p:nvSpPr>
          <p:spPr bwMode="auto">
            <a:xfrm>
              <a:off x="2680" y="388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62" name="Rectangle 63"/>
            <p:cNvSpPr>
              <a:spLocks noChangeArrowheads="1"/>
            </p:cNvSpPr>
            <p:nvPr/>
          </p:nvSpPr>
          <p:spPr bwMode="auto">
            <a:xfrm>
              <a:off x="530" y="3456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63" name="Line 64"/>
            <p:cNvSpPr>
              <a:spLocks noChangeShapeType="1"/>
            </p:cNvSpPr>
            <p:nvPr/>
          </p:nvSpPr>
          <p:spPr bwMode="auto">
            <a:xfrm>
              <a:off x="559" y="351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Rectangle 65"/>
            <p:cNvSpPr>
              <a:spLocks noChangeArrowheads="1"/>
            </p:cNvSpPr>
            <p:nvPr/>
          </p:nvSpPr>
          <p:spPr bwMode="auto">
            <a:xfrm>
              <a:off x="530" y="3138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65" name="Line 66"/>
            <p:cNvSpPr>
              <a:spLocks noChangeShapeType="1"/>
            </p:cNvSpPr>
            <p:nvPr/>
          </p:nvSpPr>
          <p:spPr bwMode="auto">
            <a:xfrm>
              <a:off x="559" y="3198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Rectangle 67"/>
            <p:cNvSpPr>
              <a:spLocks noChangeArrowheads="1"/>
            </p:cNvSpPr>
            <p:nvPr/>
          </p:nvSpPr>
          <p:spPr bwMode="auto">
            <a:xfrm>
              <a:off x="530" y="2814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67" name="Line 68"/>
            <p:cNvSpPr>
              <a:spLocks noChangeShapeType="1"/>
            </p:cNvSpPr>
            <p:nvPr/>
          </p:nvSpPr>
          <p:spPr bwMode="auto">
            <a:xfrm>
              <a:off x="559" y="287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Rectangle 69"/>
            <p:cNvSpPr>
              <a:spLocks noChangeArrowheads="1"/>
            </p:cNvSpPr>
            <p:nvPr/>
          </p:nvSpPr>
          <p:spPr bwMode="auto">
            <a:xfrm>
              <a:off x="530" y="2496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69" name="Line 70"/>
            <p:cNvSpPr>
              <a:spLocks noChangeShapeType="1"/>
            </p:cNvSpPr>
            <p:nvPr/>
          </p:nvSpPr>
          <p:spPr bwMode="auto">
            <a:xfrm>
              <a:off x="559" y="255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Rectangle 71"/>
            <p:cNvSpPr>
              <a:spLocks noChangeArrowheads="1"/>
            </p:cNvSpPr>
            <p:nvPr/>
          </p:nvSpPr>
          <p:spPr bwMode="auto">
            <a:xfrm>
              <a:off x="530" y="2172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71" name="Line 72"/>
            <p:cNvSpPr>
              <a:spLocks noChangeShapeType="1"/>
            </p:cNvSpPr>
            <p:nvPr/>
          </p:nvSpPr>
          <p:spPr bwMode="auto">
            <a:xfrm>
              <a:off x="559" y="223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Rectangle 73"/>
            <p:cNvSpPr>
              <a:spLocks noChangeArrowheads="1"/>
            </p:cNvSpPr>
            <p:nvPr/>
          </p:nvSpPr>
          <p:spPr bwMode="auto">
            <a:xfrm>
              <a:off x="530" y="1854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73" name="Line 74"/>
            <p:cNvSpPr>
              <a:spLocks noChangeShapeType="1"/>
            </p:cNvSpPr>
            <p:nvPr/>
          </p:nvSpPr>
          <p:spPr bwMode="auto">
            <a:xfrm>
              <a:off x="559" y="191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4" name="Rectangle 75"/>
            <p:cNvSpPr>
              <a:spLocks noChangeArrowheads="1"/>
            </p:cNvSpPr>
            <p:nvPr/>
          </p:nvSpPr>
          <p:spPr bwMode="auto">
            <a:xfrm>
              <a:off x="530" y="1530"/>
              <a:ext cx="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75" name="Line 76"/>
            <p:cNvSpPr>
              <a:spLocks noChangeShapeType="1"/>
            </p:cNvSpPr>
            <p:nvPr/>
          </p:nvSpPr>
          <p:spPr bwMode="auto">
            <a:xfrm>
              <a:off x="559" y="159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Rectangle 7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936625" y="4373563"/>
          <a:ext cx="763588" cy="371475"/>
        </p:xfrm>
        <a:graphic>
          <a:graphicData uri="http://schemas.openxmlformats.org/presentationml/2006/ole">
            <p:oleObj spid="_x0000_s3281" name="Equation" r:id="rId4" imgW="520474" imgH="253890" progId="Equation.DSMT4">
              <p:embed/>
            </p:oleObj>
          </a:graphicData>
        </a:graphic>
      </p:graphicFrame>
      <p:graphicFrame>
        <p:nvGraphicFramePr>
          <p:cNvPr id="3075" name="Object 7"/>
          <p:cNvGraphicFramePr>
            <a:graphicFrameLocks noChangeAspect="1"/>
          </p:cNvGraphicFramePr>
          <p:nvPr/>
        </p:nvGraphicFramePr>
        <p:xfrm>
          <a:off x="2903538" y="4365625"/>
          <a:ext cx="763587" cy="373063"/>
        </p:xfrm>
        <a:graphic>
          <a:graphicData uri="http://schemas.openxmlformats.org/presentationml/2006/ole">
            <p:oleObj spid="_x0000_s3282" name="Equation" r:id="rId5" imgW="520474" imgH="253890" progId="Equation.DSMT4">
              <p:embed/>
            </p:oleObj>
          </a:graphicData>
        </a:graphic>
      </p:graphicFrame>
      <p:graphicFrame>
        <p:nvGraphicFramePr>
          <p:cNvPr id="3076" name="Object 8"/>
          <p:cNvGraphicFramePr>
            <a:graphicFrameLocks noChangeAspect="1"/>
          </p:cNvGraphicFramePr>
          <p:nvPr/>
        </p:nvGraphicFramePr>
        <p:xfrm>
          <a:off x="908050" y="1609725"/>
          <a:ext cx="838200" cy="371475"/>
        </p:xfrm>
        <a:graphic>
          <a:graphicData uri="http://schemas.openxmlformats.org/presentationml/2006/ole">
            <p:oleObj spid="_x0000_s3283" name="Equation" r:id="rId6" imgW="571252" imgH="253890" progId="Equation.DSMT4">
              <p:embed/>
            </p:oleObj>
          </a:graphicData>
        </a:graphic>
      </p:graphicFrame>
      <p:cxnSp>
        <p:nvCxnSpPr>
          <p:cNvPr id="170" name="Straight Arrow Connector 169"/>
          <p:cNvCxnSpPr/>
          <p:nvPr/>
        </p:nvCxnSpPr>
        <p:spPr>
          <a:xfrm rot="5400000" flipH="1" flipV="1">
            <a:off x="2401888" y="3113088"/>
            <a:ext cx="2076450" cy="0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 rot="10800000" flipH="1" flipV="1">
            <a:off x="1524000" y="2105025"/>
            <a:ext cx="1871663" cy="0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 rot="5400000" flipH="1" flipV="1">
            <a:off x="434975" y="3149600"/>
            <a:ext cx="2076450" cy="0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 rot="10800000" flipH="1" flipV="1">
            <a:off x="1517650" y="4216400"/>
            <a:ext cx="1871663" cy="0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9"/>
          <p:cNvGraphicFramePr>
            <a:graphicFrameLocks noChangeAspect="1"/>
          </p:cNvGraphicFramePr>
          <p:nvPr/>
        </p:nvGraphicFramePr>
        <p:xfrm>
          <a:off x="2865438" y="1601788"/>
          <a:ext cx="855662" cy="373062"/>
        </p:xfrm>
        <a:graphic>
          <a:graphicData uri="http://schemas.openxmlformats.org/presentationml/2006/ole">
            <p:oleObj spid="_x0000_s3284" name="Equation" r:id="rId7" imgW="583947" imgH="253890" progId="Equation.DSMT4">
              <p:embed/>
            </p:oleObj>
          </a:graphicData>
        </a:graphic>
      </p:graphicFrame>
      <p:sp>
        <p:nvSpPr>
          <p:cNvPr id="162" name="Oval 161"/>
          <p:cNvSpPr/>
          <p:nvPr/>
        </p:nvSpPr>
        <p:spPr>
          <a:xfrm>
            <a:off x="1406525" y="4143375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4" name="Oval 163"/>
          <p:cNvSpPr/>
          <p:nvPr/>
        </p:nvSpPr>
        <p:spPr>
          <a:xfrm>
            <a:off x="3373438" y="4137025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6" name="Oval 165"/>
          <p:cNvSpPr/>
          <p:nvPr/>
        </p:nvSpPr>
        <p:spPr>
          <a:xfrm>
            <a:off x="1414463" y="20320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8" name="Oval 167"/>
          <p:cNvSpPr/>
          <p:nvPr/>
        </p:nvSpPr>
        <p:spPr>
          <a:xfrm>
            <a:off x="3381375" y="2024063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8" name="Object 10"/>
          <p:cNvGraphicFramePr>
            <a:graphicFrameLocks noChangeAspect="1"/>
          </p:cNvGraphicFramePr>
          <p:nvPr/>
        </p:nvGraphicFramePr>
        <p:xfrm>
          <a:off x="623888" y="3009900"/>
          <a:ext cx="727075" cy="371475"/>
        </p:xfrm>
        <a:graphic>
          <a:graphicData uri="http://schemas.openxmlformats.org/presentationml/2006/ole">
            <p:oleObj spid="_x0000_s3285" name="Equation" r:id="rId8" imgW="494870" imgH="253780" progId="Equation.DSMT4">
              <p:embed/>
            </p:oleObj>
          </a:graphicData>
        </a:graphic>
      </p:graphicFrame>
      <p:graphicFrame>
        <p:nvGraphicFramePr>
          <p:cNvPr id="3079" name="Object 11"/>
          <p:cNvGraphicFramePr>
            <a:graphicFrameLocks noChangeAspect="1"/>
          </p:cNvGraphicFramePr>
          <p:nvPr/>
        </p:nvGraphicFramePr>
        <p:xfrm>
          <a:off x="3629025" y="3016250"/>
          <a:ext cx="706438" cy="373063"/>
        </p:xfrm>
        <a:graphic>
          <a:graphicData uri="http://schemas.openxmlformats.org/presentationml/2006/ole">
            <p:oleObj spid="_x0000_s3286" name="Equation" r:id="rId9" imgW="482391" imgH="253890" progId="Equation.DSMT4">
              <p:embed/>
            </p:oleObj>
          </a:graphicData>
        </a:graphic>
      </p:graphicFrame>
      <p:sp>
        <p:nvSpPr>
          <p:cNvPr id="177" name="Oval 176"/>
          <p:cNvSpPr/>
          <p:nvPr/>
        </p:nvSpPr>
        <p:spPr>
          <a:xfrm>
            <a:off x="1420813" y="3141663"/>
            <a:ext cx="131762" cy="13811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8" name="Oval 177"/>
          <p:cNvSpPr/>
          <p:nvPr/>
        </p:nvSpPr>
        <p:spPr>
          <a:xfrm>
            <a:off x="3387725" y="3135313"/>
            <a:ext cx="131763" cy="13811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80" name="Object 12"/>
          <p:cNvGraphicFramePr>
            <a:graphicFrameLocks noChangeAspect="1"/>
          </p:cNvGraphicFramePr>
          <p:nvPr/>
        </p:nvGraphicFramePr>
        <p:xfrm>
          <a:off x="2160588" y="3719513"/>
          <a:ext cx="725487" cy="373062"/>
        </p:xfrm>
        <a:graphic>
          <a:graphicData uri="http://schemas.openxmlformats.org/presentationml/2006/ole">
            <p:oleObj spid="_x0000_s3287" name="Equation" r:id="rId10" imgW="494870" imgH="253780" progId="Equation.DSMT4">
              <p:embed/>
            </p:oleObj>
          </a:graphicData>
        </a:graphic>
      </p:graphicFrame>
      <p:sp>
        <p:nvSpPr>
          <p:cNvPr id="180" name="Oval 179"/>
          <p:cNvSpPr/>
          <p:nvPr/>
        </p:nvSpPr>
        <p:spPr>
          <a:xfrm>
            <a:off x="2481263" y="4129088"/>
            <a:ext cx="131762" cy="13811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00" name="TextBox 181"/>
          <p:cNvSpPr txBox="1">
            <a:spLocks noChangeArrowheads="1"/>
          </p:cNvSpPr>
          <p:nvPr/>
        </p:nvSpPr>
        <p:spPr bwMode="auto">
          <a:xfrm>
            <a:off x="4267200" y="1292225"/>
            <a:ext cx="4452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Point “Q” has the same x-coordinate</a:t>
            </a:r>
          </a:p>
          <a:p>
            <a:pPr eaLnBrk="1" hangingPunct="1"/>
            <a:r>
              <a:rPr lang="en-CA" sz="2000">
                <a:latin typeface="Century Schoolbook" pitchFamily="18" charset="0"/>
              </a:rPr>
              <a:t>as point “D” and “U”</a:t>
            </a:r>
          </a:p>
        </p:txBody>
      </p:sp>
      <p:graphicFrame>
        <p:nvGraphicFramePr>
          <p:cNvPr id="3081" name="Object 13"/>
          <p:cNvGraphicFramePr>
            <a:graphicFrameLocks noChangeAspect="1"/>
          </p:cNvGraphicFramePr>
          <p:nvPr/>
        </p:nvGraphicFramePr>
        <p:xfrm>
          <a:off x="612775" y="3027363"/>
          <a:ext cx="746125" cy="371475"/>
        </p:xfrm>
        <a:graphic>
          <a:graphicData uri="http://schemas.openxmlformats.org/presentationml/2006/ole">
            <p:oleObj spid="_x0000_s3288" name="Equation" r:id="rId11" imgW="507780" imgH="253890" progId="Equation.DSMT4">
              <p:embed/>
            </p:oleObj>
          </a:graphicData>
        </a:graphic>
      </p:graphicFrame>
      <p:sp>
        <p:nvSpPr>
          <p:cNvPr id="3101" name="TextBox 183"/>
          <p:cNvSpPr txBox="1">
            <a:spLocks noChangeArrowheads="1"/>
          </p:cNvSpPr>
          <p:nvPr/>
        </p:nvSpPr>
        <p:spPr bwMode="auto">
          <a:xfrm>
            <a:off x="4289425" y="2198688"/>
            <a:ext cx="4256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Point “Q” is in the middle between</a:t>
            </a:r>
          </a:p>
          <a:p>
            <a:pPr eaLnBrk="1" hangingPunct="1"/>
            <a:r>
              <a:rPr lang="en-CA" sz="2000">
                <a:latin typeface="Century Schoolbook" pitchFamily="18" charset="0"/>
              </a:rPr>
              <a:t>point “D” and “U”</a:t>
            </a:r>
          </a:p>
        </p:txBody>
      </p:sp>
      <p:graphicFrame>
        <p:nvGraphicFramePr>
          <p:cNvPr id="3082" name="Object 14"/>
          <p:cNvGraphicFramePr>
            <a:graphicFrameLocks noChangeAspect="1"/>
          </p:cNvGraphicFramePr>
          <p:nvPr/>
        </p:nvGraphicFramePr>
        <p:xfrm>
          <a:off x="123825" y="2940050"/>
          <a:ext cx="1231900" cy="687388"/>
        </p:xfrm>
        <a:graphic>
          <a:graphicData uri="http://schemas.openxmlformats.org/presentationml/2006/ole">
            <p:oleObj spid="_x0000_s3289" name="Equation" r:id="rId12" imgW="838200" imgH="469900" progId="Equation.DSMT4">
              <p:embed/>
            </p:oleObj>
          </a:graphicData>
        </a:graphic>
      </p:graphicFrame>
      <p:graphicFrame>
        <p:nvGraphicFramePr>
          <p:cNvPr id="3083" name="Object 15"/>
          <p:cNvGraphicFramePr>
            <a:graphicFrameLocks noChangeAspect="1"/>
          </p:cNvGraphicFramePr>
          <p:nvPr/>
        </p:nvGraphicFramePr>
        <p:xfrm>
          <a:off x="2132013" y="3700463"/>
          <a:ext cx="727075" cy="371475"/>
        </p:xfrm>
        <a:graphic>
          <a:graphicData uri="http://schemas.openxmlformats.org/presentationml/2006/ole">
            <p:oleObj spid="_x0000_s3290" name="Equation" r:id="rId13" imgW="494870" imgH="253780" progId="Equation.DSMT4">
              <p:embed/>
            </p:oleObj>
          </a:graphicData>
        </a:graphic>
      </p:graphicFrame>
      <p:graphicFrame>
        <p:nvGraphicFramePr>
          <p:cNvPr id="3084" name="Object 16"/>
          <p:cNvGraphicFramePr>
            <a:graphicFrameLocks noChangeAspect="1"/>
          </p:cNvGraphicFramePr>
          <p:nvPr/>
        </p:nvGraphicFramePr>
        <p:xfrm>
          <a:off x="1814513" y="3427413"/>
          <a:ext cx="1193800" cy="687387"/>
        </p:xfrm>
        <a:graphic>
          <a:graphicData uri="http://schemas.openxmlformats.org/presentationml/2006/ole">
            <p:oleObj spid="_x0000_s3291" name="Equation" r:id="rId14" imgW="812447" imgH="469696" progId="Equation.DSMT4">
              <p:embed/>
            </p:oleObj>
          </a:graphicData>
        </a:graphic>
      </p:graphicFrame>
      <p:graphicFrame>
        <p:nvGraphicFramePr>
          <p:cNvPr id="3085" name="Object 19"/>
          <p:cNvGraphicFramePr>
            <a:graphicFrameLocks noChangeAspect="1"/>
          </p:cNvGraphicFramePr>
          <p:nvPr/>
        </p:nvGraphicFramePr>
        <p:xfrm>
          <a:off x="3627438" y="3040063"/>
          <a:ext cx="727075" cy="371475"/>
        </p:xfrm>
        <a:graphic>
          <a:graphicData uri="http://schemas.openxmlformats.org/presentationml/2006/ole">
            <p:oleObj spid="_x0000_s3292" name="Equation" r:id="rId15" imgW="494870" imgH="253780" progId="Equation.DSMT4">
              <p:embed/>
            </p:oleObj>
          </a:graphicData>
        </a:graphic>
      </p:graphicFrame>
      <p:graphicFrame>
        <p:nvGraphicFramePr>
          <p:cNvPr id="3086" name="Object 20"/>
          <p:cNvGraphicFramePr>
            <a:graphicFrameLocks noChangeAspect="1"/>
          </p:cNvGraphicFramePr>
          <p:nvPr/>
        </p:nvGraphicFramePr>
        <p:xfrm>
          <a:off x="3500438" y="2941638"/>
          <a:ext cx="1212850" cy="687387"/>
        </p:xfrm>
        <a:graphic>
          <a:graphicData uri="http://schemas.openxmlformats.org/presentationml/2006/ole">
            <p:oleObj spid="_x0000_s3293" name="Equation" r:id="rId16" imgW="825500" imgH="469900" progId="Equation.DSMT4">
              <p:embed/>
            </p:oleObj>
          </a:graphicData>
        </a:graphic>
      </p:graphicFrame>
      <p:sp>
        <p:nvSpPr>
          <p:cNvPr id="103" name="TextBox 181"/>
          <p:cNvSpPr txBox="1">
            <a:spLocks noChangeArrowheads="1"/>
          </p:cNvSpPr>
          <p:nvPr/>
        </p:nvSpPr>
        <p:spPr bwMode="auto">
          <a:xfrm>
            <a:off x="4325938" y="3241675"/>
            <a:ext cx="4452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Point “R” has the same y-coordinate</a:t>
            </a:r>
          </a:p>
          <a:p>
            <a:pPr eaLnBrk="1" hangingPunct="1"/>
            <a:r>
              <a:rPr lang="en-CA" sz="2000">
                <a:latin typeface="Century Schoolbook" pitchFamily="18" charset="0"/>
              </a:rPr>
              <a:t>as point “U” and “C”</a:t>
            </a:r>
          </a:p>
        </p:txBody>
      </p:sp>
      <p:sp>
        <p:nvSpPr>
          <p:cNvPr id="104" name="TextBox 183"/>
          <p:cNvSpPr txBox="1">
            <a:spLocks noChangeArrowheads="1"/>
          </p:cNvSpPr>
          <p:nvPr/>
        </p:nvSpPr>
        <p:spPr bwMode="auto">
          <a:xfrm>
            <a:off x="4348163" y="4148138"/>
            <a:ext cx="42560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Point “R” is in the middle between</a:t>
            </a:r>
          </a:p>
          <a:p>
            <a:pPr eaLnBrk="1" hangingPunct="1"/>
            <a:r>
              <a:rPr lang="en-CA" sz="2000">
                <a:latin typeface="Century Schoolbook" pitchFamily="18" charset="0"/>
              </a:rPr>
              <a:t>point “U” and “C”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animBg="1"/>
      <p:bldP spid="164" grpId="0" animBg="1"/>
      <p:bldP spid="166" grpId="0" animBg="1"/>
      <p:bldP spid="168" grpId="0" animBg="1"/>
      <p:bldP spid="177" grpId="0" animBg="1"/>
      <p:bldP spid="178" grpId="0" animBg="1"/>
      <p:bldP spid="180" grpId="0" animBg="1"/>
      <p:bldP spid="3100" grpId="0"/>
      <p:bldP spid="3101" grpId="0"/>
      <p:bldP spid="103" grpId="0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5788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700" dirty="0" smtClean="0"/>
              <a:t>Ex: Find the coordinates of “M” given that “M’ is the midpoint BC, and “P” is the midpoint of AB.</a:t>
            </a:r>
            <a:br>
              <a:rPr lang="en-CA" sz="2700" dirty="0" smtClean="0"/>
            </a:br>
            <a:r>
              <a:rPr lang="en-CA" sz="2700" dirty="0" smtClean="0"/>
              <a:t>b) Prove that PM=</a:t>
            </a:r>
            <a:r>
              <a:rPr lang="en-CA" sz="2400" dirty="0" smtClean="0"/>
              <a:t> ½ </a:t>
            </a:r>
            <a:r>
              <a:rPr lang="en-CA" sz="2700" dirty="0" smtClean="0"/>
              <a:t>AC</a:t>
            </a:r>
            <a:endParaRPr lang="en-CA" dirty="0"/>
          </a:p>
        </p:txBody>
      </p:sp>
      <p:grpSp>
        <p:nvGrpSpPr>
          <p:cNvPr id="4114" name="Group 5"/>
          <p:cNvGrpSpPr>
            <a:grpSpLocks noChangeAspect="1"/>
          </p:cNvGrpSpPr>
          <p:nvPr/>
        </p:nvGrpSpPr>
        <p:grpSpPr bwMode="auto">
          <a:xfrm>
            <a:off x="471488" y="1831975"/>
            <a:ext cx="3594100" cy="3865563"/>
            <a:chOff x="270" y="1254"/>
            <a:chExt cx="2712" cy="2916"/>
          </a:xfrm>
        </p:grpSpPr>
        <p:sp>
          <p:nvSpPr>
            <p:cNvPr id="41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70" y="1260"/>
              <a:ext cx="2712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Rectangle 6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30" name="Line 7"/>
            <p:cNvSpPr>
              <a:spLocks noChangeShapeType="1"/>
            </p:cNvSpPr>
            <p:nvPr/>
          </p:nvSpPr>
          <p:spPr bwMode="auto">
            <a:xfrm flipV="1">
              <a:off x="8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8"/>
            <p:cNvSpPr>
              <a:spLocks noChangeShapeType="1"/>
            </p:cNvSpPr>
            <p:nvPr/>
          </p:nvSpPr>
          <p:spPr bwMode="auto">
            <a:xfrm flipV="1">
              <a:off x="8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9"/>
            <p:cNvSpPr>
              <a:spLocks noChangeShapeType="1"/>
            </p:cNvSpPr>
            <p:nvPr/>
          </p:nvSpPr>
          <p:spPr bwMode="auto">
            <a:xfrm flipV="1">
              <a:off x="11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10"/>
            <p:cNvSpPr>
              <a:spLocks noChangeShapeType="1"/>
            </p:cNvSpPr>
            <p:nvPr/>
          </p:nvSpPr>
          <p:spPr bwMode="auto">
            <a:xfrm flipV="1">
              <a:off x="11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11"/>
            <p:cNvSpPr>
              <a:spLocks noChangeShapeType="1"/>
            </p:cNvSpPr>
            <p:nvPr/>
          </p:nvSpPr>
          <p:spPr bwMode="auto">
            <a:xfrm flipV="1">
              <a:off x="14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12"/>
            <p:cNvSpPr>
              <a:spLocks noChangeShapeType="1"/>
            </p:cNvSpPr>
            <p:nvPr/>
          </p:nvSpPr>
          <p:spPr bwMode="auto">
            <a:xfrm flipV="1">
              <a:off x="14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13"/>
            <p:cNvSpPr>
              <a:spLocks noChangeShapeType="1"/>
            </p:cNvSpPr>
            <p:nvPr/>
          </p:nvSpPr>
          <p:spPr bwMode="auto">
            <a:xfrm flipV="1">
              <a:off x="17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14"/>
            <p:cNvSpPr>
              <a:spLocks noChangeShapeType="1"/>
            </p:cNvSpPr>
            <p:nvPr/>
          </p:nvSpPr>
          <p:spPr bwMode="auto">
            <a:xfrm flipV="1">
              <a:off x="17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15"/>
            <p:cNvSpPr>
              <a:spLocks noChangeShapeType="1"/>
            </p:cNvSpPr>
            <p:nvPr/>
          </p:nvSpPr>
          <p:spPr bwMode="auto">
            <a:xfrm flipV="1">
              <a:off x="20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16"/>
            <p:cNvSpPr>
              <a:spLocks noChangeShapeType="1"/>
            </p:cNvSpPr>
            <p:nvPr/>
          </p:nvSpPr>
          <p:spPr bwMode="auto">
            <a:xfrm flipV="1">
              <a:off x="20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17"/>
            <p:cNvSpPr>
              <a:spLocks noChangeShapeType="1"/>
            </p:cNvSpPr>
            <p:nvPr/>
          </p:nvSpPr>
          <p:spPr bwMode="auto">
            <a:xfrm flipV="1">
              <a:off x="23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18"/>
            <p:cNvSpPr>
              <a:spLocks noChangeShapeType="1"/>
            </p:cNvSpPr>
            <p:nvPr/>
          </p:nvSpPr>
          <p:spPr bwMode="auto">
            <a:xfrm flipV="1">
              <a:off x="23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19"/>
            <p:cNvSpPr>
              <a:spLocks noChangeShapeType="1"/>
            </p:cNvSpPr>
            <p:nvPr/>
          </p:nvSpPr>
          <p:spPr bwMode="auto">
            <a:xfrm flipV="1">
              <a:off x="26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20"/>
            <p:cNvSpPr>
              <a:spLocks noChangeShapeType="1"/>
            </p:cNvSpPr>
            <p:nvPr/>
          </p:nvSpPr>
          <p:spPr bwMode="auto">
            <a:xfrm flipV="1">
              <a:off x="26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21"/>
            <p:cNvSpPr>
              <a:spLocks noChangeShapeType="1"/>
            </p:cNvSpPr>
            <p:nvPr/>
          </p:nvSpPr>
          <p:spPr bwMode="auto">
            <a:xfrm>
              <a:off x="275" y="351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22"/>
            <p:cNvSpPr>
              <a:spLocks noChangeShapeType="1"/>
            </p:cNvSpPr>
            <p:nvPr/>
          </p:nvSpPr>
          <p:spPr bwMode="auto">
            <a:xfrm>
              <a:off x="275" y="351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23"/>
            <p:cNvSpPr>
              <a:spLocks noChangeShapeType="1"/>
            </p:cNvSpPr>
            <p:nvPr/>
          </p:nvSpPr>
          <p:spPr bwMode="auto">
            <a:xfrm>
              <a:off x="275" y="319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4"/>
            <p:cNvSpPr>
              <a:spLocks noChangeShapeType="1"/>
            </p:cNvSpPr>
            <p:nvPr/>
          </p:nvSpPr>
          <p:spPr bwMode="auto">
            <a:xfrm>
              <a:off x="275" y="3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5"/>
            <p:cNvSpPr>
              <a:spLocks noChangeShapeType="1"/>
            </p:cNvSpPr>
            <p:nvPr/>
          </p:nvSpPr>
          <p:spPr bwMode="auto">
            <a:xfrm>
              <a:off x="275" y="286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6"/>
            <p:cNvSpPr>
              <a:spLocks noChangeShapeType="1"/>
            </p:cNvSpPr>
            <p:nvPr/>
          </p:nvSpPr>
          <p:spPr bwMode="auto">
            <a:xfrm>
              <a:off x="275" y="287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7"/>
            <p:cNvSpPr>
              <a:spLocks noChangeShapeType="1"/>
            </p:cNvSpPr>
            <p:nvPr/>
          </p:nvSpPr>
          <p:spPr bwMode="auto">
            <a:xfrm>
              <a:off x="275" y="25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8"/>
            <p:cNvSpPr>
              <a:spLocks noChangeShapeType="1"/>
            </p:cNvSpPr>
            <p:nvPr/>
          </p:nvSpPr>
          <p:spPr bwMode="auto">
            <a:xfrm>
              <a:off x="275" y="255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9"/>
            <p:cNvSpPr>
              <a:spLocks noChangeShapeType="1"/>
            </p:cNvSpPr>
            <p:nvPr/>
          </p:nvSpPr>
          <p:spPr bwMode="auto">
            <a:xfrm>
              <a:off x="275" y="222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30"/>
            <p:cNvSpPr>
              <a:spLocks noChangeShapeType="1"/>
            </p:cNvSpPr>
            <p:nvPr/>
          </p:nvSpPr>
          <p:spPr bwMode="auto">
            <a:xfrm>
              <a:off x="275" y="223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31"/>
            <p:cNvSpPr>
              <a:spLocks noChangeShapeType="1"/>
            </p:cNvSpPr>
            <p:nvPr/>
          </p:nvSpPr>
          <p:spPr bwMode="auto">
            <a:xfrm>
              <a:off x="275" y="190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32"/>
            <p:cNvSpPr>
              <a:spLocks noChangeShapeType="1"/>
            </p:cNvSpPr>
            <p:nvPr/>
          </p:nvSpPr>
          <p:spPr bwMode="auto">
            <a:xfrm>
              <a:off x="275" y="19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33"/>
            <p:cNvSpPr>
              <a:spLocks noChangeShapeType="1"/>
            </p:cNvSpPr>
            <p:nvPr/>
          </p:nvSpPr>
          <p:spPr bwMode="auto">
            <a:xfrm>
              <a:off x="275" y="158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34"/>
            <p:cNvSpPr>
              <a:spLocks noChangeShapeType="1"/>
            </p:cNvSpPr>
            <p:nvPr/>
          </p:nvSpPr>
          <p:spPr bwMode="auto">
            <a:xfrm>
              <a:off x="275" y="159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35"/>
            <p:cNvSpPr>
              <a:spLocks noChangeShapeType="1"/>
            </p:cNvSpPr>
            <p:nvPr/>
          </p:nvSpPr>
          <p:spPr bwMode="auto">
            <a:xfrm>
              <a:off x="275" y="382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36"/>
            <p:cNvSpPr>
              <a:spLocks noChangeShapeType="1"/>
            </p:cNvSpPr>
            <p:nvPr/>
          </p:nvSpPr>
          <p:spPr bwMode="auto">
            <a:xfrm>
              <a:off x="275" y="383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37"/>
            <p:cNvSpPr>
              <a:spLocks noChangeShapeType="1"/>
            </p:cNvSpPr>
            <p:nvPr/>
          </p:nvSpPr>
          <p:spPr bwMode="auto">
            <a:xfrm>
              <a:off x="275" y="384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38"/>
            <p:cNvSpPr>
              <a:spLocks noChangeShapeType="1"/>
            </p:cNvSpPr>
            <p:nvPr/>
          </p:nvSpPr>
          <p:spPr bwMode="auto">
            <a:xfrm>
              <a:off x="275" y="384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Rectangle 39"/>
            <p:cNvSpPr>
              <a:spLocks noChangeArrowheads="1"/>
            </p:cNvSpPr>
            <p:nvPr/>
          </p:nvSpPr>
          <p:spPr bwMode="auto">
            <a:xfrm>
              <a:off x="2924" y="3648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63" name="Freeform 40"/>
            <p:cNvSpPr>
              <a:spLocks/>
            </p:cNvSpPr>
            <p:nvPr/>
          </p:nvSpPr>
          <p:spPr bwMode="auto">
            <a:xfrm>
              <a:off x="2950" y="3786"/>
              <a:ext cx="24" cy="108"/>
            </a:xfrm>
            <a:custGeom>
              <a:avLst/>
              <a:gdLst>
                <a:gd name="T0" fmla="*/ 0 w 24"/>
                <a:gd name="T1" fmla="*/ 0 h 108"/>
                <a:gd name="T2" fmla="*/ 24 w 24"/>
                <a:gd name="T3" fmla="*/ 54 h 108"/>
                <a:gd name="T4" fmla="*/ 0 w 24"/>
                <a:gd name="T5" fmla="*/ 108 h 108"/>
                <a:gd name="T6" fmla="*/ 0 w 2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08"/>
                <a:gd name="T14" fmla="*/ 24 w 2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08">
                  <a:moveTo>
                    <a:pt x="0" y="0"/>
                  </a:moveTo>
                  <a:lnTo>
                    <a:pt x="2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64" name="Line 41"/>
            <p:cNvSpPr>
              <a:spLocks noChangeShapeType="1"/>
            </p:cNvSpPr>
            <p:nvPr/>
          </p:nvSpPr>
          <p:spPr bwMode="auto">
            <a:xfrm flipV="1">
              <a:off x="569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42"/>
            <p:cNvSpPr>
              <a:spLocks noChangeShapeType="1"/>
            </p:cNvSpPr>
            <p:nvPr/>
          </p:nvSpPr>
          <p:spPr bwMode="auto">
            <a:xfrm flipV="1">
              <a:off x="5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43"/>
            <p:cNvSpPr>
              <a:spLocks noChangeShapeType="1"/>
            </p:cNvSpPr>
            <p:nvPr/>
          </p:nvSpPr>
          <p:spPr bwMode="auto">
            <a:xfrm flipV="1">
              <a:off x="5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44"/>
            <p:cNvSpPr>
              <a:spLocks noChangeShapeType="1"/>
            </p:cNvSpPr>
            <p:nvPr/>
          </p:nvSpPr>
          <p:spPr bwMode="auto">
            <a:xfrm flipV="1">
              <a:off x="5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Rectangle 45"/>
            <p:cNvSpPr>
              <a:spLocks noChangeArrowheads="1"/>
            </p:cNvSpPr>
            <p:nvPr/>
          </p:nvSpPr>
          <p:spPr bwMode="auto">
            <a:xfrm>
              <a:off x="606" y="1254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69" name="Freeform 46"/>
            <p:cNvSpPr>
              <a:spLocks/>
            </p:cNvSpPr>
            <p:nvPr/>
          </p:nvSpPr>
          <p:spPr bwMode="auto">
            <a:xfrm>
              <a:off x="551" y="1272"/>
              <a:ext cx="47" cy="54"/>
            </a:xfrm>
            <a:custGeom>
              <a:avLst/>
              <a:gdLst>
                <a:gd name="T0" fmla="*/ 0 w 47"/>
                <a:gd name="T1" fmla="*/ 54 h 54"/>
                <a:gd name="T2" fmla="*/ 24 w 47"/>
                <a:gd name="T3" fmla="*/ 0 h 54"/>
                <a:gd name="T4" fmla="*/ 47 w 47"/>
                <a:gd name="T5" fmla="*/ 54 h 54"/>
                <a:gd name="T6" fmla="*/ 0 w 47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54"/>
                <a:gd name="T14" fmla="*/ 47 w 4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54">
                  <a:moveTo>
                    <a:pt x="0" y="54"/>
                  </a:moveTo>
                  <a:lnTo>
                    <a:pt x="24" y="0"/>
                  </a:lnTo>
                  <a:lnTo>
                    <a:pt x="47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70" name="Rectangle 4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71" name="Line 49"/>
            <p:cNvSpPr>
              <a:spLocks noChangeShapeType="1"/>
            </p:cNvSpPr>
            <p:nvPr/>
          </p:nvSpPr>
          <p:spPr bwMode="auto">
            <a:xfrm>
              <a:off x="8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51"/>
            <p:cNvSpPr>
              <a:spLocks noChangeShapeType="1"/>
            </p:cNvSpPr>
            <p:nvPr/>
          </p:nvSpPr>
          <p:spPr bwMode="auto">
            <a:xfrm>
              <a:off x="11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53"/>
            <p:cNvSpPr>
              <a:spLocks noChangeShapeType="1"/>
            </p:cNvSpPr>
            <p:nvPr/>
          </p:nvSpPr>
          <p:spPr bwMode="auto">
            <a:xfrm>
              <a:off x="1475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55"/>
            <p:cNvSpPr>
              <a:spLocks noChangeShapeType="1"/>
            </p:cNvSpPr>
            <p:nvPr/>
          </p:nvSpPr>
          <p:spPr bwMode="auto">
            <a:xfrm>
              <a:off x="17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57"/>
            <p:cNvSpPr>
              <a:spLocks noChangeShapeType="1"/>
            </p:cNvSpPr>
            <p:nvPr/>
          </p:nvSpPr>
          <p:spPr bwMode="auto">
            <a:xfrm>
              <a:off x="20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Line 59"/>
            <p:cNvSpPr>
              <a:spLocks noChangeShapeType="1"/>
            </p:cNvSpPr>
            <p:nvPr/>
          </p:nvSpPr>
          <p:spPr bwMode="auto">
            <a:xfrm>
              <a:off x="23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Line 61"/>
            <p:cNvSpPr>
              <a:spLocks noChangeShapeType="1"/>
            </p:cNvSpPr>
            <p:nvPr/>
          </p:nvSpPr>
          <p:spPr bwMode="auto">
            <a:xfrm>
              <a:off x="26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64"/>
            <p:cNvSpPr>
              <a:spLocks noChangeShapeType="1"/>
            </p:cNvSpPr>
            <p:nvPr/>
          </p:nvSpPr>
          <p:spPr bwMode="auto">
            <a:xfrm>
              <a:off x="559" y="351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66"/>
            <p:cNvSpPr>
              <a:spLocks noChangeShapeType="1"/>
            </p:cNvSpPr>
            <p:nvPr/>
          </p:nvSpPr>
          <p:spPr bwMode="auto">
            <a:xfrm>
              <a:off x="559" y="3198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68"/>
            <p:cNvSpPr>
              <a:spLocks noChangeShapeType="1"/>
            </p:cNvSpPr>
            <p:nvPr/>
          </p:nvSpPr>
          <p:spPr bwMode="auto">
            <a:xfrm>
              <a:off x="559" y="287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70"/>
            <p:cNvSpPr>
              <a:spLocks noChangeShapeType="1"/>
            </p:cNvSpPr>
            <p:nvPr/>
          </p:nvSpPr>
          <p:spPr bwMode="auto">
            <a:xfrm>
              <a:off x="559" y="255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Line 72"/>
            <p:cNvSpPr>
              <a:spLocks noChangeShapeType="1"/>
            </p:cNvSpPr>
            <p:nvPr/>
          </p:nvSpPr>
          <p:spPr bwMode="auto">
            <a:xfrm>
              <a:off x="559" y="223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Line 74"/>
            <p:cNvSpPr>
              <a:spLocks noChangeShapeType="1"/>
            </p:cNvSpPr>
            <p:nvPr/>
          </p:nvSpPr>
          <p:spPr bwMode="auto">
            <a:xfrm>
              <a:off x="559" y="191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Line 76"/>
            <p:cNvSpPr>
              <a:spLocks noChangeShapeType="1"/>
            </p:cNvSpPr>
            <p:nvPr/>
          </p:nvSpPr>
          <p:spPr bwMode="auto">
            <a:xfrm>
              <a:off x="559" y="159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Rectangle 7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78" name="Object 6"/>
          <p:cNvGraphicFramePr>
            <a:graphicFrameLocks noChangeAspect="1"/>
          </p:cNvGraphicFramePr>
          <p:nvPr/>
        </p:nvGraphicFramePr>
        <p:xfrm>
          <a:off x="455613" y="5319713"/>
          <a:ext cx="763587" cy="371475"/>
        </p:xfrm>
        <a:graphic>
          <a:graphicData uri="http://schemas.openxmlformats.org/presentationml/2006/ole">
            <p:oleObj spid="_x0000_s4306" name="Equation" r:id="rId4" imgW="520474" imgH="253890" progId="Equation.DSMT4">
              <p:embed/>
            </p:oleObj>
          </a:graphicData>
        </a:graphic>
      </p:graphicFrame>
      <p:graphicFrame>
        <p:nvGraphicFramePr>
          <p:cNvPr id="80" name="Object 6"/>
          <p:cNvGraphicFramePr>
            <a:graphicFrameLocks noChangeAspect="1"/>
          </p:cNvGraphicFramePr>
          <p:nvPr/>
        </p:nvGraphicFramePr>
        <p:xfrm>
          <a:off x="1914525" y="2062163"/>
          <a:ext cx="725488" cy="371475"/>
        </p:xfrm>
        <a:graphic>
          <a:graphicData uri="http://schemas.openxmlformats.org/presentationml/2006/ole">
            <p:oleObj spid="_x0000_s4307" name="Equation" r:id="rId5" imgW="494870" imgH="253780" progId="Equation.DSMT4">
              <p:embed/>
            </p:oleObj>
          </a:graphicData>
        </a:graphic>
      </p:graphicFrame>
      <p:graphicFrame>
        <p:nvGraphicFramePr>
          <p:cNvPr id="82" name="Object 6"/>
          <p:cNvGraphicFramePr>
            <a:graphicFrameLocks noChangeAspect="1"/>
          </p:cNvGraphicFramePr>
          <p:nvPr/>
        </p:nvGraphicFramePr>
        <p:xfrm>
          <a:off x="3087688" y="5375275"/>
          <a:ext cx="763587" cy="371475"/>
        </p:xfrm>
        <a:graphic>
          <a:graphicData uri="http://schemas.openxmlformats.org/presentationml/2006/ole">
            <p:oleObj spid="_x0000_s4308" name="Equation" r:id="rId6" imgW="520474" imgH="253890" progId="Equation.DSMT4">
              <p:embed/>
            </p:oleObj>
          </a:graphicData>
        </a:graphic>
      </p:graphicFrame>
      <p:cxnSp>
        <p:nvCxnSpPr>
          <p:cNvPr id="84" name="Straight Arrow Connector 83"/>
          <p:cNvCxnSpPr>
            <a:endCxn id="81" idx="3"/>
          </p:cNvCxnSpPr>
          <p:nvPr/>
        </p:nvCxnSpPr>
        <p:spPr>
          <a:xfrm rot="5400000" flipH="1" flipV="1">
            <a:off x="213519" y="3242469"/>
            <a:ext cx="2673350" cy="1325562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5400000" flipH="1">
            <a:off x="1447006" y="3320257"/>
            <a:ext cx="2771775" cy="1144588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79" idx="6"/>
          </p:cNvCxnSpPr>
          <p:nvPr/>
        </p:nvCxnSpPr>
        <p:spPr>
          <a:xfrm>
            <a:off x="949325" y="5251450"/>
            <a:ext cx="2393950" cy="19050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817563" y="51816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2193925" y="2451100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3338513" y="52070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5" name="Object 6"/>
          <p:cNvGraphicFramePr>
            <a:graphicFrameLocks noChangeAspect="1"/>
          </p:cNvGraphicFramePr>
          <p:nvPr/>
        </p:nvGraphicFramePr>
        <p:xfrm>
          <a:off x="800100" y="3438525"/>
          <a:ext cx="781050" cy="371475"/>
        </p:xfrm>
        <a:graphic>
          <a:graphicData uri="http://schemas.openxmlformats.org/presentationml/2006/ole">
            <p:oleObj spid="_x0000_s4309" name="Equation" r:id="rId7" imgW="533169" imgH="253890" progId="Equation.DSMT4">
              <p:embed/>
            </p:oleObj>
          </a:graphicData>
        </a:graphic>
      </p:graphicFrame>
      <p:sp>
        <p:nvSpPr>
          <p:cNvPr id="96" name="Oval 95"/>
          <p:cNvSpPr/>
          <p:nvPr/>
        </p:nvSpPr>
        <p:spPr>
          <a:xfrm>
            <a:off x="1555750" y="3657600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7" name="Object 6"/>
          <p:cNvGraphicFramePr>
            <a:graphicFrameLocks noChangeAspect="1"/>
          </p:cNvGraphicFramePr>
          <p:nvPr/>
        </p:nvGraphicFramePr>
        <p:xfrm>
          <a:off x="2801938" y="3373438"/>
          <a:ext cx="800100" cy="371475"/>
        </p:xfrm>
        <a:graphic>
          <a:graphicData uri="http://schemas.openxmlformats.org/presentationml/2006/ole">
            <p:oleObj spid="_x0000_s4310" name="Equation" r:id="rId8" imgW="545626" imgH="253780" progId="Equation.DSMT4">
              <p:embed/>
            </p:oleObj>
          </a:graphicData>
        </a:graphic>
      </p:graphicFrame>
      <p:sp>
        <p:nvSpPr>
          <p:cNvPr id="98" name="Oval 97"/>
          <p:cNvSpPr/>
          <p:nvPr/>
        </p:nvSpPr>
        <p:spPr>
          <a:xfrm>
            <a:off x="2684463" y="36703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99" name="Straight Arrow Connector 98"/>
          <p:cNvCxnSpPr/>
          <p:nvPr/>
        </p:nvCxnSpPr>
        <p:spPr>
          <a:xfrm rot="16200000" flipH="1">
            <a:off x="2186782" y="3177381"/>
            <a:ext cx="0" cy="1128713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4246563" y="1457325"/>
            <a:ext cx="3863975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First find the coordinates of “B”</a:t>
            </a: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4243388" y="1903413"/>
            <a:ext cx="399891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The coordinates of “P” is half of </a:t>
            </a:r>
            <a:br>
              <a:rPr lang="en-CA" sz="2100">
                <a:solidFill>
                  <a:srgbClr val="FF0000"/>
                </a:solidFill>
              </a:rPr>
            </a:br>
            <a:r>
              <a:rPr lang="en-CA" sz="2100">
                <a:solidFill>
                  <a:srgbClr val="FF0000"/>
                </a:solidFill>
              </a:rPr>
              <a:t>point “B” b/c it’s a midpoint</a:t>
            </a:r>
          </a:p>
        </p:txBody>
      </p:sp>
      <p:graphicFrame>
        <p:nvGraphicFramePr>
          <p:cNvPr id="23559" name="Object 6"/>
          <p:cNvGraphicFramePr>
            <a:graphicFrameLocks noChangeAspect="1"/>
          </p:cNvGraphicFramePr>
          <p:nvPr/>
        </p:nvGraphicFramePr>
        <p:xfrm>
          <a:off x="4595813" y="3576638"/>
          <a:ext cx="781050" cy="371475"/>
        </p:xfrm>
        <a:graphic>
          <a:graphicData uri="http://schemas.openxmlformats.org/presentationml/2006/ole">
            <p:oleObj spid="_x0000_s4311" name="Equation" r:id="rId9" imgW="533169" imgH="253890" progId="Equation.DSMT4">
              <p:embed/>
            </p:oleObj>
          </a:graphicData>
        </a:graphic>
      </p:graphicFrame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4225925" y="2738438"/>
            <a:ext cx="4546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The coordinates of “B” will be double</a:t>
            </a:r>
            <a:br>
              <a:rPr lang="en-CA" sz="2100">
                <a:solidFill>
                  <a:srgbClr val="FF0000"/>
                </a:solidFill>
              </a:rPr>
            </a:br>
            <a:r>
              <a:rPr lang="en-CA" sz="2100">
                <a:solidFill>
                  <a:srgbClr val="FF0000"/>
                </a:solidFill>
              </a:rPr>
              <a:t>the coordinates of “P”</a:t>
            </a:r>
          </a:p>
        </p:txBody>
      </p:sp>
      <p:graphicFrame>
        <p:nvGraphicFramePr>
          <p:cNvPr id="23560" name="Object 6"/>
          <p:cNvGraphicFramePr>
            <a:graphicFrameLocks noChangeAspect="1"/>
          </p:cNvGraphicFramePr>
          <p:nvPr/>
        </p:nvGraphicFramePr>
        <p:xfrm>
          <a:off x="5548313" y="3679825"/>
          <a:ext cx="296862" cy="223838"/>
        </p:xfrm>
        <a:graphic>
          <a:graphicData uri="http://schemas.openxmlformats.org/presentationml/2006/ole">
            <p:oleObj spid="_x0000_s4312" name="Equation" r:id="rId10" imgW="203024" imgH="152268" progId="Equation.DSMT4">
              <p:embed/>
            </p:oleObj>
          </a:graphicData>
        </a:graphic>
      </p:graphicFrame>
      <p:graphicFrame>
        <p:nvGraphicFramePr>
          <p:cNvPr id="23561" name="Object 6"/>
          <p:cNvGraphicFramePr>
            <a:graphicFrameLocks noChangeAspect="1"/>
          </p:cNvGraphicFramePr>
          <p:nvPr/>
        </p:nvGraphicFramePr>
        <p:xfrm>
          <a:off x="5894388" y="3627438"/>
          <a:ext cx="1041400" cy="371475"/>
        </p:xfrm>
        <a:graphic>
          <a:graphicData uri="http://schemas.openxmlformats.org/presentationml/2006/ole">
            <p:oleObj spid="_x0000_s4313" name="Equation" r:id="rId11" imgW="710891" imgH="253890" progId="Equation.DSMT4">
              <p:embed/>
            </p:oleObj>
          </a:graphicData>
        </a:graphic>
      </p:graphicFrame>
      <p:graphicFrame>
        <p:nvGraphicFramePr>
          <p:cNvPr id="23562" name="Object 6"/>
          <p:cNvGraphicFramePr>
            <a:graphicFrameLocks noChangeAspect="1"/>
          </p:cNvGraphicFramePr>
          <p:nvPr/>
        </p:nvGraphicFramePr>
        <p:xfrm>
          <a:off x="1724025" y="2030413"/>
          <a:ext cx="1041400" cy="371475"/>
        </p:xfrm>
        <a:graphic>
          <a:graphicData uri="http://schemas.openxmlformats.org/presentationml/2006/ole">
            <p:oleObj spid="_x0000_s4314" name="Equation" r:id="rId12" imgW="710891" imgH="253890" progId="Equation.DSMT4">
              <p:embed/>
            </p:oleObj>
          </a:graphicData>
        </a:graphic>
      </p:graphicFrame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4271963" y="3994150"/>
            <a:ext cx="3984625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Point “M” is the midpoint of BC, </a:t>
            </a:r>
          </a:p>
          <a:p>
            <a:pPr eaLnBrk="1" hangingPunct="1"/>
            <a:r>
              <a:rPr lang="en-CA" sz="2100">
                <a:solidFill>
                  <a:srgbClr val="FF0000"/>
                </a:solidFill>
              </a:rPr>
              <a:t>So it’s coordinates will be the </a:t>
            </a:r>
            <a:br>
              <a:rPr lang="en-CA" sz="2100">
                <a:solidFill>
                  <a:srgbClr val="FF0000"/>
                </a:solidFill>
              </a:rPr>
            </a:br>
            <a:r>
              <a:rPr lang="en-CA" sz="2100">
                <a:solidFill>
                  <a:srgbClr val="FF0000"/>
                </a:solidFill>
              </a:rPr>
              <a:t>average of BC.</a:t>
            </a:r>
          </a:p>
        </p:txBody>
      </p:sp>
      <p:graphicFrame>
        <p:nvGraphicFramePr>
          <p:cNvPr id="23563" name="Object 6"/>
          <p:cNvGraphicFramePr>
            <a:graphicFrameLocks noChangeAspect="1"/>
          </p:cNvGraphicFramePr>
          <p:nvPr/>
        </p:nvGraphicFramePr>
        <p:xfrm>
          <a:off x="4357688" y="5575300"/>
          <a:ext cx="763587" cy="371475"/>
        </p:xfrm>
        <a:graphic>
          <a:graphicData uri="http://schemas.openxmlformats.org/presentationml/2006/ole">
            <p:oleObj spid="_x0000_s4315" name="Equation" r:id="rId13" imgW="520474" imgH="253890" progId="Equation.DSMT4">
              <p:embed/>
            </p:oleObj>
          </a:graphicData>
        </a:graphic>
      </p:graphicFrame>
      <p:graphicFrame>
        <p:nvGraphicFramePr>
          <p:cNvPr id="23564" name="Object 6"/>
          <p:cNvGraphicFramePr>
            <a:graphicFrameLocks noChangeAspect="1"/>
          </p:cNvGraphicFramePr>
          <p:nvPr/>
        </p:nvGraphicFramePr>
        <p:xfrm>
          <a:off x="4357688" y="5129213"/>
          <a:ext cx="1041400" cy="371475"/>
        </p:xfrm>
        <a:graphic>
          <a:graphicData uri="http://schemas.openxmlformats.org/presentationml/2006/ole">
            <p:oleObj spid="_x0000_s4316" name="Equation" r:id="rId14" imgW="710891" imgH="253890" progId="Equation.DSMT4">
              <p:embed/>
            </p:oleObj>
          </a:graphicData>
        </a:graphic>
      </p:graphicFrame>
      <p:graphicFrame>
        <p:nvGraphicFramePr>
          <p:cNvPr id="23565" name="Object 6"/>
          <p:cNvGraphicFramePr>
            <a:graphicFrameLocks noChangeAspect="1"/>
          </p:cNvGraphicFramePr>
          <p:nvPr/>
        </p:nvGraphicFramePr>
        <p:xfrm>
          <a:off x="5376863" y="5241925"/>
          <a:ext cx="388937" cy="631825"/>
        </p:xfrm>
        <a:graphic>
          <a:graphicData uri="http://schemas.openxmlformats.org/presentationml/2006/ole">
            <p:oleObj spid="_x0000_s4317" name="Equation" r:id="rId15" imgW="203024" imgH="494870" progId="Equation.DSMT4">
              <p:embed/>
            </p:oleObj>
          </a:graphicData>
        </a:graphic>
      </p:graphicFrame>
      <p:graphicFrame>
        <p:nvGraphicFramePr>
          <p:cNvPr id="23566" name="Object 6"/>
          <p:cNvGraphicFramePr>
            <a:graphicFrameLocks noChangeAspect="1"/>
          </p:cNvGraphicFramePr>
          <p:nvPr/>
        </p:nvGraphicFramePr>
        <p:xfrm>
          <a:off x="5757863" y="5199063"/>
          <a:ext cx="1954212" cy="687387"/>
        </p:xfrm>
        <a:graphic>
          <a:graphicData uri="http://schemas.openxmlformats.org/presentationml/2006/ole">
            <p:oleObj spid="_x0000_s4318" name="Equation" r:id="rId16" imgW="1333500" imgH="469900" progId="Equation.DSMT4">
              <p:embed/>
            </p:oleObj>
          </a:graphicData>
        </a:graphic>
      </p:graphicFrame>
      <p:graphicFrame>
        <p:nvGraphicFramePr>
          <p:cNvPr id="23568" name="Object 6"/>
          <p:cNvGraphicFramePr>
            <a:graphicFrameLocks noChangeAspect="1"/>
          </p:cNvGraphicFramePr>
          <p:nvPr/>
        </p:nvGraphicFramePr>
        <p:xfrm>
          <a:off x="5789613" y="5181600"/>
          <a:ext cx="1450975" cy="687388"/>
        </p:xfrm>
        <a:graphic>
          <a:graphicData uri="http://schemas.openxmlformats.org/presentationml/2006/ole">
            <p:oleObj spid="_x0000_s4319" name="Equation" r:id="rId17" imgW="990170" imgH="469696" progId="Equation.DSMT4">
              <p:embed/>
            </p:oleObj>
          </a:graphicData>
        </a:graphic>
      </p:graphicFrame>
      <p:graphicFrame>
        <p:nvGraphicFramePr>
          <p:cNvPr id="23569" name="Object 6"/>
          <p:cNvGraphicFramePr>
            <a:graphicFrameLocks noChangeAspect="1"/>
          </p:cNvGraphicFramePr>
          <p:nvPr/>
        </p:nvGraphicFramePr>
        <p:xfrm>
          <a:off x="2781300" y="3119438"/>
          <a:ext cx="1450975" cy="687387"/>
        </p:xfrm>
        <a:graphic>
          <a:graphicData uri="http://schemas.openxmlformats.org/presentationml/2006/ole">
            <p:oleObj spid="_x0000_s4320" name="Equation" r:id="rId18" imgW="990170" imgH="469696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1" grpId="0" animBg="1"/>
      <p:bldP spid="83" grpId="0" animBg="1"/>
      <p:bldP spid="96" grpId="0" animBg="1"/>
      <p:bldP spid="98" grpId="0" animBg="1"/>
      <p:bldP spid="102" grpId="0"/>
      <p:bldP spid="102" grpId="1"/>
      <p:bldP spid="103" grpId="0"/>
      <p:bldP spid="103" grpId="1"/>
      <p:bldP spid="105" grpId="0"/>
      <p:bldP spid="105" grpId="1"/>
      <p:bldP spid="109" grpId="0"/>
      <p:bldP spid="10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5788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700" dirty="0" smtClean="0"/>
              <a:t>Ex: Find the coordinates of “M” given that “M’ is the midpoint BC, and “P” is the midpoint of AB.</a:t>
            </a:r>
            <a:br>
              <a:rPr lang="en-CA" sz="2700" dirty="0" smtClean="0"/>
            </a:br>
            <a:r>
              <a:rPr lang="en-CA" sz="2700" dirty="0" smtClean="0"/>
              <a:t>b) Prove that PM=</a:t>
            </a:r>
            <a:r>
              <a:rPr lang="en-CA" sz="2400" dirty="0" smtClean="0"/>
              <a:t> ½ </a:t>
            </a:r>
            <a:r>
              <a:rPr lang="en-CA" sz="2700" dirty="0" smtClean="0"/>
              <a:t>AC</a:t>
            </a:r>
            <a:endParaRPr lang="en-CA" dirty="0"/>
          </a:p>
        </p:txBody>
      </p:sp>
      <p:grpSp>
        <p:nvGrpSpPr>
          <p:cNvPr id="5138" name="Group 5"/>
          <p:cNvGrpSpPr>
            <a:grpSpLocks noChangeAspect="1"/>
          </p:cNvGrpSpPr>
          <p:nvPr/>
        </p:nvGrpSpPr>
        <p:grpSpPr bwMode="auto">
          <a:xfrm>
            <a:off x="471488" y="1831975"/>
            <a:ext cx="3594100" cy="3865563"/>
            <a:chOff x="270" y="1254"/>
            <a:chExt cx="2712" cy="2916"/>
          </a:xfrm>
        </p:grpSpPr>
        <p:sp>
          <p:nvSpPr>
            <p:cNvPr id="5155" name="AutoShape 4"/>
            <p:cNvSpPr>
              <a:spLocks noChangeAspect="1" noChangeArrowheads="1" noTextEdit="1"/>
            </p:cNvSpPr>
            <p:nvPr/>
          </p:nvSpPr>
          <p:spPr bwMode="auto">
            <a:xfrm>
              <a:off x="270" y="1260"/>
              <a:ext cx="2712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6" name="Rectangle 6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57" name="Line 7"/>
            <p:cNvSpPr>
              <a:spLocks noChangeShapeType="1"/>
            </p:cNvSpPr>
            <p:nvPr/>
          </p:nvSpPr>
          <p:spPr bwMode="auto">
            <a:xfrm flipV="1">
              <a:off x="8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8" name="Line 8"/>
            <p:cNvSpPr>
              <a:spLocks noChangeShapeType="1"/>
            </p:cNvSpPr>
            <p:nvPr/>
          </p:nvSpPr>
          <p:spPr bwMode="auto">
            <a:xfrm flipV="1">
              <a:off x="8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9" name="Line 9"/>
            <p:cNvSpPr>
              <a:spLocks noChangeShapeType="1"/>
            </p:cNvSpPr>
            <p:nvPr/>
          </p:nvSpPr>
          <p:spPr bwMode="auto">
            <a:xfrm flipV="1">
              <a:off x="11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0" name="Line 10"/>
            <p:cNvSpPr>
              <a:spLocks noChangeShapeType="1"/>
            </p:cNvSpPr>
            <p:nvPr/>
          </p:nvSpPr>
          <p:spPr bwMode="auto">
            <a:xfrm flipV="1">
              <a:off x="11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1" name="Line 11"/>
            <p:cNvSpPr>
              <a:spLocks noChangeShapeType="1"/>
            </p:cNvSpPr>
            <p:nvPr/>
          </p:nvSpPr>
          <p:spPr bwMode="auto">
            <a:xfrm flipV="1">
              <a:off x="14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2" name="Line 12"/>
            <p:cNvSpPr>
              <a:spLocks noChangeShapeType="1"/>
            </p:cNvSpPr>
            <p:nvPr/>
          </p:nvSpPr>
          <p:spPr bwMode="auto">
            <a:xfrm flipV="1">
              <a:off x="14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Line 13"/>
            <p:cNvSpPr>
              <a:spLocks noChangeShapeType="1"/>
            </p:cNvSpPr>
            <p:nvPr/>
          </p:nvSpPr>
          <p:spPr bwMode="auto">
            <a:xfrm flipV="1">
              <a:off x="17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Line 14"/>
            <p:cNvSpPr>
              <a:spLocks noChangeShapeType="1"/>
            </p:cNvSpPr>
            <p:nvPr/>
          </p:nvSpPr>
          <p:spPr bwMode="auto">
            <a:xfrm flipV="1">
              <a:off x="17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Line 15"/>
            <p:cNvSpPr>
              <a:spLocks noChangeShapeType="1"/>
            </p:cNvSpPr>
            <p:nvPr/>
          </p:nvSpPr>
          <p:spPr bwMode="auto">
            <a:xfrm flipV="1">
              <a:off x="20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Line 16"/>
            <p:cNvSpPr>
              <a:spLocks noChangeShapeType="1"/>
            </p:cNvSpPr>
            <p:nvPr/>
          </p:nvSpPr>
          <p:spPr bwMode="auto">
            <a:xfrm flipV="1">
              <a:off x="20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Line 17"/>
            <p:cNvSpPr>
              <a:spLocks noChangeShapeType="1"/>
            </p:cNvSpPr>
            <p:nvPr/>
          </p:nvSpPr>
          <p:spPr bwMode="auto">
            <a:xfrm flipV="1">
              <a:off x="23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18"/>
            <p:cNvSpPr>
              <a:spLocks noChangeShapeType="1"/>
            </p:cNvSpPr>
            <p:nvPr/>
          </p:nvSpPr>
          <p:spPr bwMode="auto">
            <a:xfrm flipV="1">
              <a:off x="23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Line 19"/>
            <p:cNvSpPr>
              <a:spLocks noChangeShapeType="1"/>
            </p:cNvSpPr>
            <p:nvPr/>
          </p:nvSpPr>
          <p:spPr bwMode="auto">
            <a:xfrm flipV="1">
              <a:off x="26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20"/>
            <p:cNvSpPr>
              <a:spLocks noChangeShapeType="1"/>
            </p:cNvSpPr>
            <p:nvPr/>
          </p:nvSpPr>
          <p:spPr bwMode="auto">
            <a:xfrm flipV="1">
              <a:off x="26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Line 21"/>
            <p:cNvSpPr>
              <a:spLocks noChangeShapeType="1"/>
            </p:cNvSpPr>
            <p:nvPr/>
          </p:nvSpPr>
          <p:spPr bwMode="auto">
            <a:xfrm>
              <a:off x="275" y="351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22"/>
            <p:cNvSpPr>
              <a:spLocks noChangeShapeType="1"/>
            </p:cNvSpPr>
            <p:nvPr/>
          </p:nvSpPr>
          <p:spPr bwMode="auto">
            <a:xfrm>
              <a:off x="275" y="351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23"/>
            <p:cNvSpPr>
              <a:spLocks noChangeShapeType="1"/>
            </p:cNvSpPr>
            <p:nvPr/>
          </p:nvSpPr>
          <p:spPr bwMode="auto">
            <a:xfrm>
              <a:off x="275" y="319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24"/>
            <p:cNvSpPr>
              <a:spLocks noChangeShapeType="1"/>
            </p:cNvSpPr>
            <p:nvPr/>
          </p:nvSpPr>
          <p:spPr bwMode="auto">
            <a:xfrm>
              <a:off x="275" y="3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25"/>
            <p:cNvSpPr>
              <a:spLocks noChangeShapeType="1"/>
            </p:cNvSpPr>
            <p:nvPr/>
          </p:nvSpPr>
          <p:spPr bwMode="auto">
            <a:xfrm>
              <a:off x="275" y="286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26"/>
            <p:cNvSpPr>
              <a:spLocks noChangeShapeType="1"/>
            </p:cNvSpPr>
            <p:nvPr/>
          </p:nvSpPr>
          <p:spPr bwMode="auto">
            <a:xfrm>
              <a:off x="275" y="287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27"/>
            <p:cNvSpPr>
              <a:spLocks noChangeShapeType="1"/>
            </p:cNvSpPr>
            <p:nvPr/>
          </p:nvSpPr>
          <p:spPr bwMode="auto">
            <a:xfrm>
              <a:off x="275" y="25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28"/>
            <p:cNvSpPr>
              <a:spLocks noChangeShapeType="1"/>
            </p:cNvSpPr>
            <p:nvPr/>
          </p:nvSpPr>
          <p:spPr bwMode="auto">
            <a:xfrm>
              <a:off x="275" y="255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29"/>
            <p:cNvSpPr>
              <a:spLocks noChangeShapeType="1"/>
            </p:cNvSpPr>
            <p:nvPr/>
          </p:nvSpPr>
          <p:spPr bwMode="auto">
            <a:xfrm>
              <a:off x="275" y="222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30"/>
            <p:cNvSpPr>
              <a:spLocks noChangeShapeType="1"/>
            </p:cNvSpPr>
            <p:nvPr/>
          </p:nvSpPr>
          <p:spPr bwMode="auto">
            <a:xfrm>
              <a:off x="275" y="223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31"/>
            <p:cNvSpPr>
              <a:spLocks noChangeShapeType="1"/>
            </p:cNvSpPr>
            <p:nvPr/>
          </p:nvSpPr>
          <p:spPr bwMode="auto">
            <a:xfrm>
              <a:off x="275" y="190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32"/>
            <p:cNvSpPr>
              <a:spLocks noChangeShapeType="1"/>
            </p:cNvSpPr>
            <p:nvPr/>
          </p:nvSpPr>
          <p:spPr bwMode="auto">
            <a:xfrm>
              <a:off x="275" y="19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33"/>
            <p:cNvSpPr>
              <a:spLocks noChangeShapeType="1"/>
            </p:cNvSpPr>
            <p:nvPr/>
          </p:nvSpPr>
          <p:spPr bwMode="auto">
            <a:xfrm>
              <a:off x="275" y="158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34"/>
            <p:cNvSpPr>
              <a:spLocks noChangeShapeType="1"/>
            </p:cNvSpPr>
            <p:nvPr/>
          </p:nvSpPr>
          <p:spPr bwMode="auto">
            <a:xfrm>
              <a:off x="275" y="159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35"/>
            <p:cNvSpPr>
              <a:spLocks noChangeShapeType="1"/>
            </p:cNvSpPr>
            <p:nvPr/>
          </p:nvSpPr>
          <p:spPr bwMode="auto">
            <a:xfrm>
              <a:off x="275" y="382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36"/>
            <p:cNvSpPr>
              <a:spLocks noChangeShapeType="1"/>
            </p:cNvSpPr>
            <p:nvPr/>
          </p:nvSpPr>
          <p:spPr bwMode="auto">
            <a:xfrm>
              <a:off x="275" y="383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37"/>
            <p:cNvSpPr>
              <a:spLocks noChangeShapeType="1"/>
            </p:cNvSpPr>
            <p:nvPr/>
          </p:nvSpPr>
          <p:spPr bwMode="auto">
            <a:xfrm>
              <a:off x="275" y="384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38"/>
            <p:cNvSpPr>
              <a:spLocks noChangeShapeType="1"/>
            </p:cNvSpPr>
            <p:nvPr/>
          </p:nvSpPr>
          <p:spPr bwMode="auto">
            <a:xfrm>
              <a:off x="275" y="384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Rectangle 39"/>
            <p:cNvSpPr>
              <a:spLocks noChangeArrowheads="1"/>
            </p:cNvSpPr>
            <p:nvPr/>
          </p:nvSpPr>
          <p:spPr bwMode="auto">
            <a:xfrm>
              <a:off x="2924" y="3648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190" name="Freeform 40"/>
            <p:cNvSpPr>
              <a:spLocks/>
            </p:cNvSpPr>
            <p:nvPr/>
          </p:nvSpPr>
          <p:spPr bwMode="auto">
            <a:xfrm>
              <a:off x="2950" y="3786"/>
              <a:ext cx="24" cy="108"/>
            </a:xfrm>
            <a:custGeom>
              <a:avLst/>
              <a:gdLst>
                <a:gd name="T0" fmla="*/ 0 w 24"/>
                <a:gd name="T1" fmla="*/ 0 h 108"/>
                <a:gd name="T2" fmla="*/ 24 w 24"/>
                <a:gd name="T3" fmla="*/ 54 h 108"/>
                <a:gd name="T4" fmla="*/ 0 w 24"/>
                <a:gd name="T5" fmla="*/ 108 h 108"/>
                <a:gd name="T6" fmla="*/ 0 w 2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08"/>
                <a:gd name="T14" fmla="*/ 24 w 2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08">
                  <a:moveTo>
                    <a:pt x="0" y="0"/>
                  </a:moveTo>
                  <a:lnTo>
                    <a:pt x="2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91" name="Line 41"/>
            <p:cNvSpPr>
              <a:spLocks noChangeShapeType="1"/>
            </p:cNvSpPr>
            <p:nvPr/>
          </p:nvSpPr>
          <p:spPr bwMode="auto">
            <a:xfrm flipV="1">
              <a:off x="569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42"/>
            <p:cNvSpPr>
              <a:spLocks noChangeShapeType="1"/>
            </p:cNvSpPr>
            <p:nvPr/>
          </p:nvSpPr>
          <p:spPr bwMode="auto">
            <a:xfrm flipV="1">
              <a:off x="5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43"/>
            <p:cNvSpPr>
              <a:spLocks noChangeShapeType="1"/>
            </p:cNvSpPr>
            <p:nvPr/>
          </p:nvSpPr>
          <p:spPr bwMode="auto">
            <a:xfrm flipV="1">
              <a:off x="5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44"/>
            <p:cNvSpPr>
              <a:spLocks noChangeShapeType="1"/>
            </p:cNvSpPr>
            <p:nvPr/>
          </p:nvSpPr>
          <p:spPr bwMode="auto">
            <a:xfrm flipV="1">
              <a:off x="5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Rectangle 45"/>
            <p:cNvSpPr>
              <a:spLocks noChangeArrowheads="1"/>
            </p:cNvSpPr>
            <p:nvPr/>
          </p:nvSpPr>
          <p:spPr bwMode="auto">
            <a:xfrm>
              <a:off x="606" y="1254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196" name="Freeform 46"/>
            <p:cNvSpPr>
              <a:spLocks/>
            </p:cNvSpPr>
            <p:nvPr/>
          </p:nvSpPr>
          <p:spPr bwMode="auto">
            <a:xfrm>
              <a:off x="551" y="1272"/>
              <a:ext cx="47" cy="54"/>
            </a:xfrm>
            <a:custGeom>
              <a:avLst/>
              <a:gdLst>
                <a:gd name="T0" fmla="*/ 0 w 47"/>
                <a:gd name="T1" fmla="*/ 54 h 54"/>
                <a:gd name="T2" fmla="*/ 24 w 47"/>
                <a:gd name="T3" fmla="*/ 0 h 54"/>
                <a:gd name="T4" fmla="*/ 47 w 47"/>
                <a:gd name="T5" fmla="*/ 54 h 54"/>
                <a:gd name="T6" fmla="*/ 0 w 47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54"/>
                <a:gd name="T14" fmla="*/ 47 w 4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54">
                  <a:moveTo>
                    <a:pt x="0" y="54"/>
                  </a:moveTo>
                  <a:lnTo>
                    <a:pt x="24" y="0"/>
                  </a:lnTo>
                  <a:lnTo>
                    <a:pt x="47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97" name="Rectangle 4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98" name="Line 49"/>
            <p:cNvSpPr>
              <a:spLocks noChangeShapeType="1"/>
            </p:cNvSpPr>
            <p:nvPr/>
          </p:nvSpPr>
          <p:spPr bwMode="auto">
            <a:xfrm>
              <a:off x="8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9" name="Line 51"/>
            <p:cNvSpPr>
              <a:spLocks noChangeShapeType="1"/>
            </p:cNvSpPr>
            <p:nvPr/>
          </p:nvSpPr>
          <p:spPr bwMode="auto">
            <a:xfrm>
              <a:off x="11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Line 53"/>
            <p:cNvSpPr>
              <a:spLocks noChangeShapeType="1"/>
            </p:cNvSpPr>
            <p:nvPr/>
          </p:nvSpPr>
          <p:spPr bwMode="auto">
            <a:xfrm>
              <a:off x="1475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Line 55"/>
            <p:cNvSpPr>
              <a:spLocks noChangeShapeType="1"/>
            </p:cNvSpPr>
            <p:nvPr/>
          </p:nvSpPr>
          <p:spPr bwMode="auto">
            <a:xfrm>
              <a:off x="17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Line 57"/>
            <p:cNvSpPr>
              <a:spLocks noChangeShapeType="1"/>
            </p:cNvSpPr>
            <p:nvPr/>
          </p:nvSpPr>
          <p:spPr bwMode="auto">
            <a:xfrm>
              <a:off x="20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Line 59"/>
            <p:cNvSpPr>
              <a:spLocks noChangeShapeType="1"/>
            </p:cNvSpPr>
            <p:nvPr/>
          </p:nvSpPr>
          <p:spPr bwMode="auto">
            <a:xfrm>
              <a:off x="23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Line 61"/>
            <p:cNvSpPr>
              <a:spLocks noChangeShapeType="1"/>
            </p:cNvSpPr>
            <p:nvPr/>
          </p:nvSpPr>
          <p:spPr bwMode="auto">
            <a:xfrm>
              <a:off x="26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Line 64"/>
            <p:cNvSpPr>
              <a:spLocks noChangeShapeType="1"/>
            </p:cNvSpPr>
            <p:nvPr/>
          </p:nvSpPr>
          <p:spPr bwMode="auto">
            <a:xfrm>
              <a:off x="559" y="351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Line 66"/>
            <p:cNvSpPr>
              <a:spLocks noChangeShapeType="1"/>
            </p:cNvSpPr>
            <p:nvPr/>
          </p:nvSpPr>
          <p:spPr bwMode="auto">
            <a:xfrm>
              <a:off x="559" y="3198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7" name="Line 68"/>
            <p:cNvSpPr>
              <a:spLocks noChangeShapeType="1"/>
            </p:cNvSpPr>
            <p:nvPr/>
          </p:nvSpPr>
          <p:spPr bwMode="auto">
            <a:xfrm>
              <a:off x="559" y="287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8" name="Line 70"/>
            <p:cNvSpPr>
              <a:spLocks noChangeShapeType="1"/>
            </p:cNvSpPr>
            <p:nvPr/>
          </p:nvSpPr>
          <p:spPr bwMode="auto">
            <a:xfrm>
              <a:off x="559" y="255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9" name="Line 72"/>
            <p:cNvSpPr>
              <a:spLocks noChangeShapeType="1"/>
            </p:cNvSpPr>
            <p:nvPr/>
          </p:nvSpPr>
          <p:spPr bwMode="auto">
            <a:xfrm>
              <a:off x="559" y="223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Line 74"/>
            <p:cNvSpPr>
              <a:spLocks noChangeShapeType="1"/>
            </p:cNvSpPr>
            <p:nvPr/>
          </p:nvSpPr>
          <p:spPr bwMode="auto">
            <a:xfrm>
              <a:off x="559" y="191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1" name="Line 76"/>
            <p:cNvSpPr>
              <a:spLocks noChangeShapeType="1"/>
            </p:cNvSpPr>
            <p:nvPr/>
          </p:nvSpPr>
          <p:spPr bwMode="auto">
            <a:xfrm>
              <a:off x="559" y="159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Rectangle 7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455613" y="5319713"/>
          <a:ext cx="763587" cy="371475"/>
        </p:xfrm>
        <a:graphic>
          <a:graphicData uri="http://schemas.openxmlformats.org/presentationml/2006/ole">
            <p:oleObj spid="_x0000_s5333" name="Equation" r:id="rId4" imgW="520474" imgH="253890" progId="Equation.DSMT4">
              <p:embed/>
            </p:oleObj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1914525" y="2062163"/>
          <a:ext cx="725488" cy="371475"/>
        </p:xfrm>
        <a:graphic>
          <a:graphicData uri="http://schemas.openxmlformats.org/presentationml/2006/ole">
            <p:oleObj spid="_x0000_s5334" name="Equation" r:id="rId5" imgW="494870" imgH="253780" progId="Equation.DSMT4">
              <p:embed/>
            </p:oleObj>
          </a:graphicData>
        </a:graphic>
      </p:graphicFrame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3087688" y="5375275"/>
          <a:ext cx="763587" cy="371475"/>
        </p:xfrm>
        <a:graphic>
          <a:graphicData uri="http://schemas.openxmlformats.org/presentationml/2006/ole">
            <p:oleObj spid="_x0000_s5335" name="Equation" r:id="rId6" imgW="520474" imgH="253890" progId="Equation.DSMT4">
              <p:embed/>
            </p:oleObj>
          </a:graphicData>
        </a:graphic>
      </p:graphicFrame>
      <p:cxnSp>
        <p:nvCxnSpPr>
          <p:cNvPr id="84" name="Straight Arrow Connector 83"/>
          <p:cNvCxnSpPr>
            <a:endCxn id="81" idx="3"/>
          </p:cNvCxnSpPr>
          <p:nvPr/>
        </p:nvCxnSpPr>
        <p:spPr>
          <a:xfrm rot="5400000" flipH="1" flipV="1">
            <a:off x="213519" y="3242469"/>
            <a:ext cx="2673350" cy="1325562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5400000" flipH="1">
            <a:off x="1447006" y="3320257"/>
            <a:ext cx="2771775" cy="1144588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79" idx="6"/>
          </p:cNvCxnSpPr>
          <p:nvPr/>
        </p:nvCxnSpPr>
        <p:spPr>
          <a:xfrm>
            <a:off x="949325" y="5251450"/>
            <a:ext cx="2393950" cy="19050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817563" y="51816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2193925" y="2451100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3338513" y="52070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125" name="Object 6"/>
          <p:cNvGraphicFramePr>
            <a:graphicFrameLocks noChangeAspect="1"/>
          </p:cNvGraphicFramePr>
          <p:nvPr/>
        </p:nvGraphicFramePr>
        <p:xfrm>
          <a:off x="800100" y="3438525"/>
          <a:ext cx="781050" cy="371475"/>
        </p:xfrm>
        <a:graphic>
          <a:graphicData uri="http://schemas.openxmlformats.org/presentationml/2006/ole">
            <p:oleObj spid="_x0000_s5336" name="Equation" r:id="rId7" imgW="533169" imgH="253890" progId="Equation.DSMT4">
              <p:embed/>
            </p:oleObj>
          </a:graphicData>
        </a:graphic>
      </p:graphicFrame>
      <p:sp>
        <p:nvSpPr>
          <p:cNvPr id="96" name="Oval 95"/>
          <p:cNvSpPr/>
          <p:nvPr/>
        </p:nvSpPr>
        <p:spPr>
          <a:xfrm>
            <a:off x="1555750" y="3657600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01938" y="3373438"/>
          <a:ext cx="800100" cy="371475"/>
        </p:xfrm>
        <a:graphic>
          <a:graphicData uri="http://schemas.openxmlformats.org/presentationml/2006/ole">
            <p:oleObj spid="_x0000_s5337" name="Equation" r:id="rId8" imgW="545626" imgH="253780" progId="Equation.DSMT4">
              <p:embed/>
            </p:oleObj>
          </a:graphicData>
        </a:graphic>
      </p:graphicFrame>
      <p:sp>
        <p:nvSpPr>
          <p:cNvPr id="98" name="Oval 97"/>
          <p:cNvSpPr/>
          <p:nvPr/>
        </p:nvSpPr>
        <p:spPr>
          <a:xfrm>
            <a:off x="2684463" y="3670300"/>
            <a:ext cx="131762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99" name="Straight Arrow Connector 98"/>
          <p:cNvCxnSpPr/>
          <p:nvPr/>
        </p:nvCxnSpPr>
        <p:spPr>
          <a:xfrm rot="16200000" flipH="1">
            <a:off x="2186782" y="3177381"/>
            <a:ext cx="0" cy="1128713"/>
          </a:xfrm>
          <a:prstGeom prst="straightConnector1">
            <a:avLst/>
          </a:prstGeom>
          <a:ln w="2540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7" name="Object 6"/>
          <p:cNvGraphicFramePr>
            <a:graphicFrameLocks noChangeAspect="1"/>
          </p:cNvGraphicFramePr>
          <p:nvPr/>
        </p:nvGraphicFramePr>
        <p:xfrm>
          <a:off x="1724025" y="2030413"/>
          <a:ext cx="1041400" cy="371475"/>
        </p:xfrm>
        <a:graphic>
          <a:graphicData uri="http://schemas.openxmlformats.org/presentationml/2006/ole">
            <p:oleObj spid="_x0000_s5338" name="Equation" r:id="rId9" imgW="710891" imgH="253890" progId="Equation.DSMT4">
              <p:embed/>
            </p:oleObj>
          </a:graphicData>
        </a:graphic>
      </p:graphicFrame>
      <p:graphicFrame>
        <p:nvGraphicFramePr>
          <p:cNvPr id="5128" name="Object 6"/>
          <p:cNvGraphicFramePr>
            <a:graphicFrameLocks noChangeAspect="1"/>
          </p:cNvGraphicFramePr>
          <p:nvPr/>
        </p:nvGraphicFramePr>
        <p:xfrm>
          <a:off x="2781300" y="3119438"/>
          <a:ext cx="1450975" cy="687387"/>
        </p:xfrm>
        <a:graphic>
          <a:graphicData uri="http://schemas.openxmlformats.org/presentationml/2006/ole">
            <p:oleObj spid="_x0000_s5339" name="Equation" r:id="rId10" imgW="990170" imgH="469696" progId="Equation.DSMT4">
              <p:embed/>
            </p:oleObj>
          </a:graphicData>
        </a:graphic>
      </p:graphicFrame>
      <p:sp>
        <p:nvSpPr>
          <p:cNvPr id="117" name="TextBox 116"/>
          <p:cNvSpPr txBox="1">
            <a:spLocks noChangeArrowheads="1"/>
          </p:cNvSpPr>
          <p:nvPr/>
        </p:nvSpPr>
        <p:spPr bwMode="auto">
          <a:xfrm>
            <a:off x="4510088" y="1347788"/>
            <a:ext cx="28606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Find the Length of AC:</a:t>
            </a:r>
          </a:p>
        </p:txBody>
      </p:sp>
      <p:sp>
        <p:nvSpPr>
          <p:cNvPr id="118" name="Right Arrow 117"/>
          <p:cNvSpPr/>
          <p:nvPr/>
        </p:nvSpPr>
        <p:spPr>
          <a:xfrm>
            <a:off x="882650" y="5129213"/>
            <a:ext cx="2543175" cy="263525"/>
          </a:xfrm>
          <a:prstGeom prst="rightArrow">
            <a:avLst/>
          </a:prstGeom>
          <a:solidFill>
            <a:srgbClr val="00B0F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570" name="Object 6"/>
          <p:cNvGraphicFramePr>
            <a:graphicFrameLocks noChangeAspect="1"/>
          </p:cNvGraphicFramePr>
          <p:nvPr/>
        </p:nvGraphicFramePr>
        <p:xfrm>
          <a:off x="4614863" y="2371725"/>
          <a:ext cx="739775" cy="415925"/>
        </p:xfrm>
        <a:graphic>
          <a:graphicData uri="http://schemas.openxmlformats.org/presentationml/2006/ole">
            <p:oleObj spid="_x0000_s5340" name="Equation" r:id="rId11" imgW="406224" imgH="228501" progId="Equation.DSMT4">
              <p:embed/>
            </p:oleObj>
          </a:graphicData>
        </a:graphic>
      </p:graphicFrame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4506913" y="1811338"/>
            <a:ext cx="344487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Subtract the X-coordinates!</a:t>
            </a:r>
          </a:p>
        </p:txBody>
      </p:sp>
      <p:graphicFrame>
        <p:nvGraphicFramePr>
          <p:cNvPr id="23571" name="Object 6"/>
          <p:cNvGraphicFramePr>
            <a:graphicFrameLocks noChangeAspect="1"/>
          </p:cNvGraphicFramePr>
          <p:nvPr/>
        </p:nvGraphicFramePr>
        <p:xfrm>
          <a:off x="5505450" y="2462213"/>
          <a:ext cx="879475" cy="325437"/>
        </p:xfrm>
        <a:graphic>
          <a:graphicData uri="http://schemas.openxmlformats.org/presentationml/2006/ole">
            <p:oleObj spid="_x0000_s5341" name="Equation" r:id="rId12" imgW="482181" imgH="177646" progId="Equation.DSMT4">
              <p:embed/>
            </p:oleObj>
          </a:graphicData>
        </a:graphic>
      </p:graphicFrame>
      <p:graphicFrame>
        <p:nvGraphicFramePr>
          <p:cNvPr id="23572" name="Object 6"/>
          <p:cNvGraphicFramePr>
            <a:graphicFrameLocks noChangeAspect="1"/>
          </p:cNvGraphicFramePr>
          <p:nvPr/>
        </p:nvGraphicFramePr>
        <p:xfrm>
          <a:off x="6526213" y="2432050"/>
          <a:ext cx="385762" cy="385763"/>
        </p:xfrm>
        <a:graphic>
          <a:graphicData uri="http://schemas.openxmlformats.org/presentationml/2006/ole">
            <p:oleObj spid="_x0000_s5342" name="Equation" r:id="rId13" imgW="126725" imgH="126725" progId="Equation.DSMT4">
              <p:embed/>
            </p:oleObj>
          </a:graphicData>
        </a:graphic>
      </p:graphicFrame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4568825" y="3003550"/>
            <a:ext cx="290671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Find the Length of PM:</a:t>
            </a:r>
          </a:p>
        </p:txBody>
      </p:sp>
      <p:sp>
        <p:nvSpPr>
          <p:cNvPr id="124" name="Right Arrow 123"/>
          <p:cNvSpPr/>
          <p:nvPr/>
        </p:nvSpPr>
        <p:spPr>
          <a:xfrm>
            <a:off x="1639888" y="3616325"/>
            <a:ext cx="1119187" cy="227013"/>
          </a:xfrm>
          <a:prstGeom prst="rightArrow">
            <a:avLst/>
          </a:prstGeom>
          <a:solidFill>
            <a:srgbClr val="FFC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5" name="TextBox 124"/>
          <p:cNvSpPr txBox="1">
            <a:spLocks noChangeArrowheads="1"/>
          </p:cNvSpPr>
          <p:nvPr/>
        </p:nvSpPr>
        <p:spPr bwMode="auto">
          <a:xfrm>
            <a:off x="4567238" y="3451225"/>
            <a:ext cx="344328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Subtract the X-coordinates!</a:t>
            </a:r>
          </a:p>
        </p:txBody>
      </p:sp>
      <p:graphicFrame>
        <p:nvGraphicFramePr>
          <p:cNvPr id="23573" name="Object 6"/>
          <p:cNvGraphicFramePr>
            <a:graphicFrameLocks noChangeAspect="1"/>
          </p:cNvGraphicFramePr>
          <p:nvPr/>
        </p:nvGraphicFramePr>
        <p:xfrm>
          <a:off x="4579938" y="3930650"/>
          <a:ext cx="809625" cy="395288"/>
        </p:xfrm>
        <a:graphic>
          <a:graphicData uri="http://schemas.openxmlformats.org/presentationml/2006/ole">
            <p:oleObj spid="_x0000_s5343" name="Equation" r:id="rId14" imgW="444114" imgH="215713" progId="Equation.DSMT4">
              <p:embed/>
            </p:oleObj>
          </a:graphicData>
        </a:graphic>
      </p:graphicFrame>
      <p:graphicFrame>
        <p:nvGraphicFramePr>
          <p:cNvPr id="23574" name="Object 6"/>
          <p:cNvGraphicFramePr>
            <a:graphicFrameLocks noChangeAspect="1"/>
          </p:cNvGraphicFramePr>
          <p:nvPr/>
        </p:nvGraphicFramePr>
        <p:xfrm>
          <a:off x="5449888" y="3811588"/>
          <a:ext cx="1296987" cy="790575"/>
        </p:xfrm>
        <a:graphic>
          <a:graphicData uri="http://schemas.openxmlformats.org/presentationml/2006/ole">
            <p:oleObj spid="_x0000_s5344" name="Equation" r:id="rId15" imgW="710891" imgH="431613" progId="Equation.DSMT4">
              <p:embed/>
            </p:oleObj>
          </a:graphicData>
        </a:graphic>
      </p:graphicFrame>
      <p:graphicFrame>
        <p:nvGraphicFramePr>
          <p:cNvPr id="23575" name="Object 6"/>
          <p:cNvGraphicFramePr>
            <a:graphicFrameLocks noChangeAspect="1"/>
          </p:cNvGraphicFramePr>
          <p:nvPr/>
        </p:nvGraphicFramePr>
        <p:xfrm>
          <a:off x="6591300" y="4508500"/>
          <a:ext cx="652463" cy="1009650"/>
        </p:xfrm>
        <a:graphic>
          <a:graphicData uri="http://schemas.openxmlformats.org/presentationml/2006/ole">
            <p:oleObj spid="_x0000_s5345" name="Equation" r:id="rId16" imgW="279279" imgH="431613" progId="Equation.DSMT4">
              <p:embed/>
            </p:oleObj>
          </a:graphicData>
        </a:graphic>
      </p:graphicFrame>
      <p:graphicFrame>
        <p:nvGraphicFramePr>
          <p:cNvPr id="23576" name="Object 6"/>
          <p:cNvGraphicFramePr>
            <a:graphicFrameLocks noChangeAspect="1"/>
          </p:cNvGraphicFramePr>
          <p:nvPr/>
        </p:nvGraphicFramePr>
        <p:xfrm>
          <a:off x="6953250" y="3825875"/>
          <a:ext cx="1574800" cy="790575"/>
        </p:xfrm>
        <a:graphic>
          <a:graphicData uri="http://schemas.openxmlformats.org/presentationml/2006/ole">
            <p:oleObj spid="_x0000_s5346" name="Equation" r:id="rId17" imgW="863225" imgH="431613" progId="Equation.DSMT4">
              <p:embed/>
            </p:oleObj>
          </a:graphicData>
        </a:graphic>
      </p:graphicFrame>
      <p:graphicFrame>
        <p:nvGraphicFramePr>
          <p:cNvPr id="23577" name="Object 6"/>
          <p:cNvGraphicFramePr>
            <a:graphicFrameLocks noChangeAspect="1"/>
          </p:cNvGraphicFramePr>
          <p:nvPr/>
        </p:nvGraphicFramePr>
        <p:xfrm>
          <a:off x="5133975" y="4584700"/>
          <a:ext cx="1366838" cy="790575"/>
        </p:xfrm>
        <a:graphic>
          <a:graphicData uri="http://schemas.openxmlformats.org/presentationml/2006/ole">
            <p:oleObj spid="_x0000_s5347" name="Equation" r:id="rId18" imgW="748975" imgH="431613" progId="Equation.DSMT4">
              <p:embed/>
            </p:oleObj>
          </a:graphicData>
        </a:graphic>
      </p:graphicFrame>
      <p:sp>
        <p:nvSpPr>
          <p:cNvPr id="131" name="TextBox 130"/>
          <p:cNvSpPr txBox="1">
            <a:spLocks noChangeArrowheads="1"/>
          </p:cNvSpPr>
          <p:nvPr/>
        </p:nvSpPr>
        <p:spPr bwMode="auto">
          <a:xfrm>
            <a:off x="4408488" y="5711825"/>
            <a:ext cx="34925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Therefore, PM is half of 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 animBg="1"/>
      <p:bldP spid="120" grpId="0"/>
      <p:bldP spid="123" grpId="0"/>
      <p:bldP spid="124" grpId="0" animBg="1"/>
      <p:bldP spid="125" grpId="0"/>
      <p:bldP spid="1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0" name="Title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362950" cy="887412"/>
          </a:xfrm>
        </p:spPr>
        <p:txBody>
          <a:bodyPr/>
          <a:lstStyle/>
          <a:p>
            <a:pPr eaLnBrk="1" hangingPunct="1"/>
            <a:r>
              <a:rPr lang="en-CA" sz="2200" smtClean="0"/>
              <a:t>Ex: Given Quadrilateral ABCD and EFGH are midpoints of each side, prove that EF is parallel to GH.</a:t>
            </a:r>
          </a:p>
        </p:txBody>
      </p:sp>
      <p:grpSp>
        <p:nvGrpSpPr>
          <p:cNvPr id="6181" name="Group 5"/>
          <p:cNvGrpSpPr>
            <a:grpSpLocks noChangeAspect="1"/>
          </p:cNvGrpSpPr>
          <p:nvPr/>
        </p:nvGrpSpPr>
        <p:grpSpPr bwMode="auto">
          <a:xfrm>
            <a:off x="444500" y="1681163"/>
            <a:ext cx="3594100" cy="3865562"/>
            <a:chOff x="270" y="1254"/>
            <a:chExt cx="2712" cy="2916"/>
          </a:xfrm>
        </p:grpSpPr>
        <p:sp>
          <p:nvSpPr>
            <p:cNvPr id="6203" name="AutoShape 4"/>
            <p:cNvSpPr>
              <a:spLocks noChangeAspect="1" noChangeArrowheads="1" noTextEdit="1"/>
            </p:cNvSpPr>
            <p:nvPr/>
          </p:nvSpPr>
          <p:spPr bwMode="auto">
            <a:xfrm>
              <a:off x="270" y="1260"/>
              <a:ext cx="2712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4" name="Rectangle 6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05" name="Line 7"/>
            <p:cNvSpPr>
              <a:spLocks noChangeShapeType="1"/>
            </p:cNvSpPr>
            <p:nvPr/>
          </p:nvSpPr>
          <p:spPr bwMode="auto">
            <a:xfrm flipV="1">
              <a:off x="8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6" name="Line 8"/>
            <p:cNvSpPr>
              <a:spLocks noChangeShapeType="1"/>
            </p:cNvSpPr>
            <p:nvPr/>
          </p:nvSpPr>
          <p:spPr bwMode="auto">
            <a:xfrm flipV="1">
              <a:off x="8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7" name="Line 9"/>
            <p:cNvSpPr>
              <a:spLocks noChangeShapeType="1"/>
            </p:cNvSpPr>
            <p:nvPr/>
          </p:nvSpPr>
          <p:spPr bwMode="auto">
            <a:xfrm flipV="1">
              <a:off x="11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8" name="Line 10"/>
            <p:cNvSpPr>
              <a:spLocks noChangeShapeType="1"/>
            </p:cNvSpPr>
            <p:nvPr/>
          </p:nvSpPr>
          <p:spPr bwMode="auto">
            <a:xfrm flipV="1">
              <a:off x="11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Line 11"/>
            <p:cNvSpPr>
              <a:spLocks noChangeShapeType="1"/>
            </p:cNvSpPr>
            <p:nvPr/>
          </p:nvSpPr>
          <p:spPr bwMode="auto">
            <a:xfrm flipV="1">
              <a:off x="14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0" name="Line 12"/>
            <p:cNvSpPr>
              <a:spLocks noChangeShapeType="1"/>
            </p:cNvSpPr>
            <p:nvPr/>
          </p:nvSpPr>
          <p:spPr bwMode="auto">
            <a:xfrm flipV="1">
              <a:off x="14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1" name="Line 13"/>
            <p:cNvSpPr>
              <a:spLocks noChangeShapeType="1"/>
            </p:cNvSpPr>
            <p:nvPr/>
          </p:nvSpPr>
          <p:spPr bwMode="auto">
            <a:xfrm flipV="1">
              <a:off x="17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2" name="Line 14"/>
            <p:cNvSpPr>
              <a:spLocks noChangeShapeType="1"/>
            </p:cNvSpPr>
            <p:nvPr/>
          </p:nvSpPr>
          <p:spPr bwMode="auto">
            <a:xfrm flipV="1">
              <a:off x="17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Line 15"/>
            <p:cNvSpPr>
              <a:spLocks noChangeShapeType="1"/>
            </p:cNvSpPr>
            <p:nvPr/>
          </p:nvSpPr>
          <p:spPr bwMode="auto">
            <a:xfrm flipV="1">
              <a:off x="2074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4" name="Line 16"/>
            <p:cNvSpPr>
              <a:spLocks noChangeShapeType="1"/>
            </p:cNvSpPr>
            <p:nvPr/>
          </p:nvSpPr>
          <p:spPr bwMode="auto">
            <a:xfrm flipV="1">
              <a:off x="20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5" name="Line 17"/>
            <p:cNvSpPr>
              <a:spLocks noChangeShapeType="1"/>
            </p:cNvSpPr>
            <p:nvPr/>
          </p:nvSpPr>
          <p:spPr bwMode="auto">
            <a:xfrm flipV="1">
              <a:off x="2373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6" name="Line 18"/>
            <p:cNvSpPr>
              <a:spLocks noChangeShapeType="1"/>
            </p:cNvSpPr>
            <p:nvPr/>
          </p:nvSpPr>
          <p:spPr bwMode="auto">
            <a:xfrm flipV="1">
              <a:off x="2376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7" name="Line 19"/>
            <p:cNvSpPr>
              <a:spLocks noChangeShapeType="1"/>
            </p:cNvSpPr>
            <p:nvPr/>
          </p:nvSpPr>
          <p:spPr bwMode="auto">
            <a:xfrm flipV="1">
              <a:off x="26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8" name="Line 20"/>
            <p:cNvSpPr>
              <a:spLocks noChangeShapeType="1"/>
            </p:cNvSpPr>
            <p:nvPr/>
          </p:nvSpPr>
          <p:spPr bwMode="auto">
            <a:xfrm flipV="1">
              <a:off x="26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9" name="Line 21"/>
            <p:cNvSpPr>
              <a:spLocks noChangeShapeType="1"/>
            </p:cNvSpPr>
            <p:nvPr/>
          </p:nvSpPr>
          <p:spPr bwMode="auto">
            <a:xfrm>
              <a:off x="275" y="351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0" name="Line 22"/>
            <p:cNvSpPr>
              <a:spLocks noChangeShapeType="1"/>
            </p:cNvSpPr>
            <p:nvPr/>
          </p:nvSpPr>
          <p:spPr bwMode="auto">
            <a:xfrm>
              <a:off x="275" y="351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1" name="Line 23"/>
            <p:cNvSpPr>
              <a:spLocks noChangeShapeType="1"/>
            </p:cNvSpPr>
            <p:nvPr/>
          </p:nvSpPr>
          <p:spPr bwMode="auto">
            <a:xfrm>
              <a:off x="275" y="319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2" name="Line 24"/>
            <p:cNvSpPr>
              <a:spLocks noChangeShapeType="1"/>
            </p:cNvSpPr>
            <p:nvPr/>
          </p:nvSpPr>
          <p:spPr bwMode="auto">
            <a:xfrm>
              <a:off x="275" y="319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3" name="Line 25"/>
            <p:cNvSpPr>
              <a:spLocks noChangeShapeType="1"/>
            </p:cNvSpPr>
            <p:nvPr/>
          </p:nvSpPr>
          <p:spPr bwMode="auto">
            <a:xfrm>
              <a:off x="275" y="286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4" name="Line 26"/>
            <p:cNvSpPr>
              <a:spLocks noChangeShapeType="1"/>
            </p:cNvSpPr>
            <p:nvPr/>
          </p:nvSpPr>
          <p:spPr bwMode="auto">
            <a:xfrm>
              <a:off x="275" y="287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5" name="Line 27"/>
            <p:cNvSpPr>
              <a:spLocks noChangeShapeType="1"/>
            </p:cNvSpPr>
            <p:nvPr/>
          </p:nvSpPr>
          <p:spPr bwMode="auto">
            <a:xfrm>
              <a:off x="275" y="255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6" name="Line 28"/>
            <p:cNvSpPr>
              <a:spLocks noChangeShapeType="1"/>
            </p:cNvSpPr>
            <p:nvPr/>
          </p:nvSpPr>
          <p:spPr bwMode="auto">
            <a:xfrm>
              <a:off x="275" y="255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7" name="Line 29"/>
            <p:cNvSpPr>
              <a:spLocks noChangeShapeType="1"/>
            </p:cNvSpPr>
            <p:nvPr/>
          </p:nvSpPr>
          <p:spPr bwMode="auto">
            <a:xfrm>
              <a:off x="275" y="222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8" name="Line 30"/>
            <p:cNvSpPr>
              <a:spLocks noChangeShapeType="1"/>
            </p:cNvSpPr>
            <p:nvPr/>
          </p:nvSpPr>
          <p:spPr bwMode="auto">
            <a:xfrm>
              <a:off x="275" y="2232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9" name="Line 31"/>
            <p:cNvSpPr>
              <a:spLocks noChangeShapeType="1"/>
            </p:cNvSpPr>
            <p:nvPr/>
          </p:nvSpPr>
          <p:spPr bwMode="auto">
            <a:xfrm>
              <a:off x="275" y="190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0" name="Line 32"/>
            <p:cNvSpPr>
              <a:spLocks noChangeShapeType="1"/>
            </p:cNvSpPr>
            <p:nvPr/>
          </p:nvSpPr>
          <p:spPr bwMode="auto">
            <a:xfrm>
              <a:off x="275" y="191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1" name="Line 33"/>
            <p:cNvSpPr>
              <a:spLocks noChangeShapeType="1"/>
            </p:cNvSpPr>
            <p:nvPr/>
          </p:nvSpPr>
          <p:spPr bwMode="auto">
            <a:xfrm>
              <a:off x="275" y="158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2" name="Line 34"/>
            <p:cNvSpPr>
              <a:spLocks noChangeShapeType="1"/>
            </p:cNvSpPr>
            <p:nvPr/>
          </p:nvSpPr>
          <p:spPr bwMode="auto">
            <a:xfrm>
              <a:off x="275" y="159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3" name="Line 35"/>
            <p:cNvSpPr>
              <a:spLocks noChangeShapeType="1"/>
            </p:cNvSpPr>
            <p:nvPr/>
          </p:nvSpPr>
          <p:spPr bwMode="auto">
            <a:xfrm>
              <a:off x="275" y="3828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4" name="Line 36"/>
            <p:cNvSpPr>
              <a:spLocks noChangeShapeType="1"/>
            </p:cNvSpPr>
            <p:nvPr/>
          </p:nvSpPr>
          <p:spPr bwMode="auto">
            <a:xfrm>
              <a:off x="275" y="3834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5" name="Line 37"/>
            <p:cNvSpPr>
              <a:spLocks noChangeShapeType="1"/>
            </p:cNvSpPr>
            <p:nvPr/>
          </p:nvSpPr>
          <p:spPr bwMode="auto">
            <a:xfrm>
              <a:off x="275" y="3840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6" name="Line 38"/>
            <p:cNvSpPr>
              <a:spLocks noChangeShapeType="1"/>
            </p:cNvSpPr>
            <p:nvPr/>
          </p:nvSpPr>
          <p:spPr bwMode="auto">
            <a:xfrm>
              <a:off x="275" y="3846"/>
              <a:ext cx="270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7" name="Rectangle 39"/>
            <p:cNvSpPr>
              <a:spLocks noChangeArrowheads="1"/>
            </p:cNvSpPr>
            <p:nvPr/>
          </p:nvSpPr>
          <p:spPr bwMode="auto">
            <a:xfrm>
              <a:off x="2924" y="3648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38" name="Freeform 40"/>
            <p:cNvSpPr>
              <a:spLocks/>
            </p:cNvSpPr>
            <p:nvPr/>
          </p:nvSpPr>
          <p:spPr bwMode="auto">
            <a:xfrm>
              <a:off x="2950" y="3786"/>
              <a:ext cx="24" cy="108"/>
            </a:xfrm>
            <a:custGeom>
              <a:avLst/>
              <a:gdLst>
                <a:gd name="T0" fmla="*/ 0 w 24"/>
                <a:gd name="T1" fmla="*/ 0 h 108"/>
                <a:gd name="T2" fmla="*/ 24 w 24"/>
                <a:gd name="T3" fmla="*/ 54 h 108"/>
                <a:gd name="T4" fmla="*/ 0 w 24"/>
                <a:gd name="T5" fmla="*/ 108 h 108"/>
                <a:gd name="T6" fmla="*/ 0 w 2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08"/>
                <a:gd name="T14" fmla="*/ 24 w 2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08">
                  <a:moveTo>
                    <a:pt x="0" y="0"/>
                  </a:moveTo>
                  <a:lnTo>
                    <a:pt x="2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39" name="Line 41"/>
            <p:cNvSpPr>
              <a:spLocks noChangeShapeType="1"/>
            </p:cNvSpPr>
            <p:nvPr/>
          </p:nvSpPr>
          <p:spPr bwMode="auto">
            <a:xfrm flipV="1">
              <a:off x="569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0" name="Line 42"/>
            <p:cNvSpPr>
              <a:spLocks noChangeShapeType="1"/>
            </p:cNvSpPr>
            <p:nvPr/>
          </p:nvSpPr>
          <p:spPr bwMode="auto">
            <a:xfrm flipV="1">
              <a:off x="572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1" name="Line 43"/>
            <p:cNvSpPr>
              <a:spLocks noChangeShapeType="1"/>
            </p:cNvSpPr>
            <p:nvPr/>
          </p:nvSpPr>
          <p:spPr bwMode="auto">
            <a:xfrm flipV="1">
              <a:off x="575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2" name="Line 44"/>
            <p:cNvSpPr>
              <a:spLocks noChangeShapeType="1"/>
            </p:cNvSpPr>
            <p:nvPr/>
          </p:nvSpPr>
          <p:spPr bwMode="auto">
            <a:xfrm flipV="1">
              <a:off x="577" y="126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3" name="Rectangle 45"/>
            <p:cNvSpPr>
              <a:spLocks noChangeArrowheads="1"/>
            </p:cNvSpPr>
            <p:nvPr/>
          </p:nvSpPr>
          <p:spPr bwMode="auto">
            <a:xfrm>
              <a:off x="606" y="1254"/>
              <a:ext cx="4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44" name="Freeform 46"/>
            <p:cNvSpPr>
              <a:spLocks/>
            </p:cNvSpPr>
            <p:nvPr/>
          </p:nvSpPr>
          <p:spPr bwMode="auto">
            <a:xfrm>
              <a:off x="551" y="1272"/>
              <a:ext cx="47" cy="54"/>
            </a:xfrm>
            <a:custGeom>
              <a:avLst/>
              <a:gdLst>
                <a:gd name="T0" fmla="*/ 0 w 47"/>
                <a:gd name="T1" fmla="*/ 54 h 54"/>
                <a:gd name="T2" fmla="*/ 24 w 47"/>
                <a:gd name="T3" fmla="*/ 0 h 54"/>
                <a:gd name="T4" fmla="*/ 47 w 47"/>
                <a:gd name="T5" fmla="*/ 54 h 54"/>
                <a:gd name="T6" fmla="*/ 0 w 47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54"/>
                <a:gd name="T14" fmla="*/ 47 w 4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54">
                  <a:moveTo>
                    <a:pt x="0" y="54"/>
                  </a:moveTo>
                  <a:lnTo>
                    <a:pt x="24" y="0"/>
                  </a:lnTo>
                  <a:lnTo>
                    <a:pt x="47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45" name="Rectangle 4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46" name="Line 49"/>
            <p:cNvSpPr>
              <a:spLocks noChangeShapeType="1"/>
            </p:cNvSpPr>
            <p:nvPr/>
          </p:nvSpPr>
          <p:spPr bwMode="auto">
            <a:xfrm>
              <a:off x="8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7" name="Line 51"/>
            <p:cNvSpPr>
              <a:spLocks noChangeShapeType="1"/>
            </p:cNvSpPr>
            <p:nvPr/>
          </p:nvSpPr>
          <p:spPr bwMode="auto">
            <a:xfrm>
              <a:off x="11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8" name="Line 53"/>
            <p:cNvSpPr>
              <a:spLocks noChangeShapeType="1"/>
            </p:cNvSpPr>
            <p:nvPr/>
          </p:nvSpPr>
          <p:spPr bwMode="auto">
            <a:xfrm>
              <a:off x="1475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9" name="Line 55"/>
            <p:cNvSpPr>
              <a:spLocks noChangeShapeType="1"/>
            </p:cNvSpPr>
            <p:nvPr/>
          </p:nvSpPr>
          <p:spPr bwMode="auto">
            <a:xfrm>
              <a:off x="17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0" name="Line 57"/>
            <p:cNvSpPr>
              <a:spLocks noChangeShapeType="1"/>
            </p:cNvSpPr>
            <p:nvPr/>
          </p:nvSpPr>
          <p:spPr bwMode="auto">
            <a:xfrm>
              <a:off x="20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1" name="Line 59"/>
            <p:cNvSpPr>
              <a:spLocks noChangeShapeType="1"/>
            </p:cNvSpPr>
            <p:nvPr/>
          </p:nvSpPr>
          <p:spPr bwMode="auto">
            <a:xfrm>
              <a:off x="2376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2" name="Line 61"/>
            <p:cNvSpPr>
              <a:spLocks noChangeShapeType="1"/>
            </p:cNvSpPr>
            <p:nvPr/>
          </p:nvSpPr>
          <p:spPr bwMode="auto">
            <a:xfrm>
              <a:off x="2677" y="3804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3" name="Line 64"/>
            <p:cNvSpPr>
              <a:spLocks noChangeShapeType="1"/>
            </p:cNvSpPr>
            <p:nvPr/>
          </p:nvSpPr>
          <p:spPr bwMode="auto">
            <a:xfrm>
              <a:off x="559" y="351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4" name="Line 66"/>
            <p:cNvSpPr>
              <a:spLocks noChangeShapeType="1"/>
            </p:cNvSpPr>
            <p:nvPr/>
          </p:nvSpPr>
          <p:spPr bwMode="auto">
            <a:xfrm>
              <a:off x="559" y="3198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5" name="Line 68"/>
            <p:cNvSpPr>
              <a:spLocks noChangeShapeType="1"/>
            </p:cNvSpPr>
            <p:nvPr/>
          </p:nvSpPr>
          <p:spPr bwMode="auto">
            <a:xfrm>
              <a:off x="559" y="287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6" name="Line 70"/>
            <p:cNvSpPr>
              <a:spLocks noChangeShapeType="1"/>
            </p:cNvSpPr>
            <p:nvPr/>
          </p:nvSpPr>
          <p:spPr bwMode="auto">
            <a:xfrm>
              <a:off x="559" y="2556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7" name="Line 72"/>
            <p:cNvSpPr>
              <a:spLocks noChangeShapeType="1"/>
            </p:cNvSpPr>
            <p:nvPr/>
          </p:nvSpPr>
          <p:spPr bwMode="auto">
            <a:xfrm>
              <a:off x="559" y="2232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8" name="Line 74"/>
            <p:cNvSpPr>
              <a:spLocks noChangeShapeType="1"/>
            </p:cNvSpPr>
            <p:nvPr/>
          </p:nvSpPr>
          <p:spPr bwMode="auto">
            <a:xfrm>
              <a:off x="559" y="1914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9" name="Line 76"/>
            <p:cNvSpPr>
              <a:spLocks noChangeShapeType="1"/>
            </p:cNvSpPr>
            <p:nvPr/>
          </p:nvSpPr>
          <p:spPr bwMode="auto">
            <a:xfrm>
              <a:off x="559" y="1590"/>
              <a:ext cx="3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0" name="Rectangle 77"/>
            <p:cNvSpPr>
              <a:spLocks noChangeArrowheads="1"/>
            </p:cNvSpPr>
            <p:nvPr/>
          </p:nvSpPr>
          <p:spPr bwMode="auto">
            <a:xfrm>
              <a:off x="273" y="1266"/>
              <a:ext cx="2706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63" name="Object 6"/>
          <p:cNvGraphicFramePr>
            <a:graphicFrameLocks noChangeAspect="1"/>
          </p:cNvGraphicFramePr>
          <p:nvPr/>
        </p:nvGraphicFramePr>
        <p:xfrm>
          <a:off x="428625" y="5168900"/>
          <a:ext cx="763588" cy="371475"/>
        </p:xfrm>
        <a:graphic>
          <a:graphicData uri="http://schemas.openxmlformats.org/presentationml/2006/ole">
            <p:oleObj spid="_x0000_s6533" name="Equation" r:id="rId4" imgW="520474" imgH="253890" progId="Equation.DSMT4">
              <p:embed/>
            </p:oleObj>
          </a:graphicData>
        </a:graphic>
      </p:graphicFrame>
      <p:graphicFrame>
        <p:nvGraphicFramePr>
          <p:cNvPr id="65" name="Object 6"/>
          <p:cNvGraphicFramePr>
            <a:graphicFrameLocks noChangeAspect="1"/>
          </p:cNvGraphicFramePr>
          <p:nvPr/>
        </p:nvGraphicFramePr>
        <p:xfrm>
          <a:off x="419100" y="2311400"/>
          <a:ext cx="782638" cy="371475"/>
        </p:xfrm>
        <a:graphic>
          <a:graphicData uri="http://schemas.openxmlformats.org/presentationml/2006/ole">
            <p:oleObj spid="_x0000_s6534" name="Equation" r:id="rId5" imgW="533169" imgH="253890" progId="Equation.DSMT4">
              <p:embed/>
            </p:oleObj>
          </a:graphicData>
        </a:graphic>
      </p:graphicFrame>
      <p:graphicFrame>
        <p:nvGraphicFramePr>
          <p:cNvPr id="67" name="Object 6"/>
          <p:cNvGraphicFramePr>
            <a:graphicFrameLocks noChangeAspect="1"/>
          </p:cNvGraphicFramePr>
          <p:nvPr/>
        </p:nvGraphicFramePr>
        <p:xfrm>
          <a:off x="3162300" y="1873250"/>
          <a:ext cx="820738" cy="371475"/>
        </p:xfrm>
        <a:graphic>
          <a:graphicData uri="http://schemas.openxmlformats.org/presentationml/2006/ole">
            <p:oleObj spid="_x0000_s6535" name="Equation" r:id="rId6" imgW="558558" imgH="253890" progId="Equation.DSMT4">
              <p:embed/>
            </p:oleObj>
          </a:graphicData>
        </a:graphic>
      </p:graphicFrame>
      <p:graphicFrame>
        <p:nvGraphicFramePr>
          <p:cNvPr id="69" name="Object 6"/>
          <p:cNvGraphicFramePr>
            <a:graphicFrameLocks noChangeAspect="1"/>
          </p:cNvGraphicFramePr>
          <p:nvPr/>
        </p:nvGraphicFramePr>
        <p:xfrm>
          <a:off x="2524125" y="5187950"/>
          <a:ext cx="801688" cy="371475"/>
        </p:xfrm>
        <a:graphic>
          <a:graphicData uri="http://schemas.openxmlformats.org/presentationml/2006/ole">
            <p:oleObj spid="_x0000_s6536" name="Equation" r:id="rId7" imgW="545626" imgH="253780" progId="Equation.DSMT4">
              <p:embed/>
            </p:oleObj>
          </a:graphicData>
        </a:graphic>
      </p:graphicFrame>
      <p:cxnSp>
        <p:nvCxnSpPr>
          <p:cNvPr id="71" name="Straight Arrow Connector 70"/>
          <p:cNvCxnSpPr>
            <a:endCxn id="66" idx="4"/>
          </p:cNvCxnSpPr>
          <p:nvPr/>
        </p:nvCxnSpPr>
        <p:spPr>
          <a:xfrm rot="16200000" flipV="1">
            <a:off x="-264319" y="3966369"/>
            <a:ext cx="2246313" cy="3175"/>
          </a:xfrm>
          <a:prstGeom prst="straightConnector1">
            <a:avLst/>
          </a:prstGeom>
          <a:ln w="3175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68" idx="3"/>
          </p:cNvCxnSpPr>
          <p:nvPr/>
        </p:nvCxnSpPr>
        <p:spPr>
          <a:xfrm flipV="1">
            <a:off x="847725" y="2405063"/>
            <a:ext cx="2628900" cy="360362"/>
          </a:xfrm>
          <a:prstGeom prst="straightConnector1">
            <a:avLst/>
          </a:prstGeom>
          <a:ln w="3175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5400000" flipH="1" flipV="1">
            <a:off x="1920081" y="3447257"/>
            <a:ext cx="2663825" cy="544512"/>
          </a:xfrm>
          <a:prstGeom prst="straightConnector1">
            <a:avLst/>
          </a:prstGeom>
          <a:ln w="3175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10800000" flipH="1">
            <a:off x="828675" y="5100638"/>
            <a:ext cx="2114550" cy="0"/>
          </a:xfrm>
          <a:prstGeom prst="straightConnector1">
            <a:avLst/>
          </a:prstGeom>
          <a:ln w="31750">
            <a:solidFill>
              <a:srgbClr val="0070C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790575" y="503078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790575" y="270668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Oval 67"/>
          <p:cNvSpPr/>
          <p:nvPr/>
        </p:nvSpPr>
        <p:spPr>
          <a:xfrm>
            <a:off x="3457575" y="228758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2886075" y="503078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3" name="Object 6"/>
          <p:cNvGraphicFramePr>
            <a:graphicFrameLocks noChangeAspect="1"/>
          </p:cNvGraphicFramePr>
          <p:nvPr/>
        </p:nvGraphicFramePr>
        <p:xfrm>
          <a:off x="47625" y="3740150"/>
          <a:ext cx="727075" cy="371475"/>
        </p:xfrm>
        <a:graphic>
          <a:graphicData uri="http://schemas.openxmlformats.org/presentationml/2006/ole">
            <p:oleObj spid="_x0000_s6537" name="Equation" r:id="rId8" imgW="494870" imgH="253780" progId="Equation.DSMT4">
              <p:embed/>
            </p:oleObj>
          </a:graphicData>
        </a:graphic>
      </p:graphicFrame>
      <p:sp>
        <p:nvSpPr>
          <p:cNvPr id="84" name="Oval 83"/>
          <p:cNvSpPr/>
          <p:nvPr/>
        </p:nvSpPr>
        <p:spPr>
          <a:xfrm>
            <a:off x="790575" y="384968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5" name="Object 6"/>
          <p:cNvGraphicFramePr>
            <a:graphicFrameLocks noChangeAspect="1"/>
          </p:cNvGraphicFramePr>
          <p:nvPr/>
        </p:nvGraphicFramePr>
        <p:xfrm>
          <a:off x="1771650" y="2063750"/>
          <a:ext cx="746125" cy="371475"/>
        </p:xfrm>
        <a:graphic>
          <a:graphicData uri="http://schemas.openxmlformats.org/presentationml/2006/ole">
            <p:oleObj spid="_x0000_s6538" name="Equation" r:id="rId9" imgW="507780" imgH="253890" progId="Equation.DSMT4">
              <p:embed/>
            </p:oleObj>
          </a:graphicData>
        </a:graphic>
      </p:graphicFrame>
      <p:sp>
        <p:nvSpPr>
          <p:cNvPr id="86" name="Oval 85"/>
          <p:cNvSpPr/>
          <p:nvPr/>
        </p:nvSpPr>
        <p:spPr>
          <a:xfrm>
            <a:off x="2181225" y="249713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7" name="Object 6"/>
          <p:cNvGraphicFramePr>
            <a:graphicFrameLocks noChangeAspect="1"/>
          </p:cNvGraphicFramePr>
          <p:nvPr/>
        </p:nvGraphicFramePr>
        <p:xfrm>
          <a:off x="3448050" y="3567113"/>
          <a:ext cx="746125" cy="371475"/>
        </p:xfrm>
        <a:graphic>
          <a:graphicData uri="http://schemas.openxmlformats.org/presentationml/2006/ole">
            <p:oleObj spid="_x0000_s6539" name="Equation" r:id="rId10" imgW="507780" imgH="253890" progId="Equation.DSMT4">
              <p:embed/>
            </p:oleObj>
          </a:graphicData>
        </a:graphic>
      </p:graphicFrame>
      <p:sp>
        <p:nvSpPr>
          <p:cNvPr id="88" name="Oval 87"/>
          <p:cNvSpPr/>
          <p:nvPr/>
        </p:nvSpPr>
        <p:spPr>
          <a:xfrm>
            <a:off x="3209925" y="3676650"/>
            <a:ext cx="131763" cy="1381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9" name="Object 6"/>
          <p:cNvGraphicFramePr>
            <a:graphicFrameLocks noChangeAspect="1"/>
          </p:cNvGraphicFramePr>
          <p:nvPr/>
        </p:nvGraphicFramePr>
        <p:xfrm>
          <a:off x="1466850" y="5245100"/>
          <a:ext cx="784225" cy="371475"/>
        </p:xfrm>
        <a:graphic>
          <a:graphicData uri="http://schemas.openxmlformats.org/presentationml/2006/ole">
            <p:oleObj spid="_x0000_s6540" name="Equation" r:id="rId11" imgW="533169" imgH="253890" progId="Equation.DSMT4">
              <p:embed/>
            </p:oleObj>
          </a:graphicData>
        </a:graphic>
      </p:graphicFrame>
      <p:sp>
        <p:nvSpPr>
          <p:cNvPr id="90" name="Oval 89"/>
          <p:cNvSpPr/>
          <p:nvPr/>
        </p:nvSpPr>
        <p:spPr>
          <a:xfrm>
            <a:off x="1857375" y="5049838"/>
            <a:ext cx="131763" cy="1381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91" name="Straight Arrow Connector 90"/>
          <p:cNvCxnSpPr/>
          <p:nvPr/>
        </p:nvCxnSpPr>
        <p:spPr>
          <a:xfrm rot="5400000" flipH="1" flipV="1">
            <a:off x="884238" y="2517775"/>
            <a:ext cx="1352550" cy="1390650"/>
          </a:xfrm>
          <a:prstGeom prst="straightConnector1">
            <a:avLst/>
          </a:prstGeom>
          <a:ln w="31750">
            <a:solidFill>
              <a:srgbClr val="7030A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5400000" flipH="1" flipV="1">
            <a:off x="1912144" y="3759994"/>
            <a:ext cx="1362075" cy="1344613"/>
          </a:xfrm>
          <a:prstGeom prst="straightConnector1">
            <a:avLst/>
          </a:prstGeom>
          <a:ln w="31750">
            <a:solidFill>
              <a:srgbClr val="7030A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6" name="TextBox 96"/>
          <p:cNvSpPr txBox="1">
            <a:spLocks noChangeArrowheads="1"/>
          </p:cNvSpPr>
          <p:nvPr/>
        </p:nvSpPr>
        <p:spPr bwMode="auto">
          <a:xfrm>
            <a:off x="4572000" y="1527175"/>
            <a:ext cx="37433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Find the coordinates of EFGH</a:t>
            </a:r>
          </a:p>
        </p:txBody>
      </p:sp>
      <p:graphicFrame>
        <p:nvGraphicFramePr>
          <p:cNvPr id="26634" name="Object 6"/>
          <p:cNvGraphicFramePr>
            <a:graphicFrameLocks noChangeAspect="1"/>
          </p:cNvGraphicFramePr>
          <p:nvPr/>
        </p:nvGraphicFramePr>
        <p:xfrm>
          <a:off x="4703763" y="2141538"/>
          <a:ext cx="1044575" cy="371475"/>
        </p:xfrm>
        <a:graphic>
          <a:graphicData uri="http://schemas.openxmlformats.org/presentationml/2006/ole">
            <p:oleObj spid="_x0000_s6541" name="Equation" r:id="rId12" imgW="710891" imgH="253890" progId="Equation.DSMT4">
              <p:embed/>
            </p:oleObj>
          </a:graphicData>
        </a:graphic>
      </p:graphicFrame>
      <p:graphicFrame>
        <p:nvGraphicFramePr>
          <p:cNvPr id="26635" name="Object 6"/>
          <p:cNvGraphicFramePr>
            <a:graphicFrameLocks noChangeAspect="1"/>
          </p:cNvGraphicFramePr>
          <p:nvPr/>
        </p:nvGraphicFramePr>
        <p:xfrm>
          <a:off x="4673600" y="2740025"/>
          <a:ext cx="1155700" cy="371475"/>
        </p:xfrm>
        <a:graphic>
          <a:graphicData uri="http://schemas.openxmlformats.org/presentationml/2006/ole">
            <p:oleObj spid="_x0000_s6542" name="Equation" r:id="rId13" imgW="787058" imgH="253890" progId="Equation.DSMT4">
              <p:embed/>
            </p:oleObj>
          </a:graphicData>
        </a:graphic>
      </p:graphicFrame>
      <p:graphicFrame>
        <p:nvGraphicFramePr>
          <p:cNvPr id="26636" name="Object 6"/>
          <p:cNvGraphicFramePr>
            <a:graphicFrameLocks noChangeAspect="1"/>
          </p:cNvGraphicFramePr>
          <p:nvPr/>
        </p:nvGraphicFramePr>
        <p:xfrm>
          <a:off x="6854825" y="2151063"/>
          <a:ext cx="1155700" cy="371475"/>
        </p:xfrm>
        <a:graphic>
          <a:graphicData uri="http://schemas.openxmlformats.org/presentationml/2006/ole">
            <p:oleObj spid="_x0000_s6543" name="Equation" r:id="rId14" imgW="787058" imgH="253890" progId="Equation.DSMT4">
              <p:embed/>
            </p:oleObj>
          </a:graphicData>
        </a:graphic>
      </p:graphicFrame>
      <p:graphicFrame>
        <p:nvGraphicFramePr>
          <p:cNvPr id="26637" name="Object 6"/>
          <p:cNvGraphicFramePr>
            <a:graphicFrameLocks noChangeAspect="1"/>
          </p:cNvGraphicFramePr>
          <p:nvPr/>
        </p:nvGraphicFramePr>
        <p:xfrm>
          <a:off x="6850063" y="2749550"/>
          <a:ext cx="1081087" cy="371475"/>
        </p:xfrm>
        <a:graphic>
          <a:graphicData uri="http://schemas.openxmlformats.org/presentationml/2006/ole">
            <p:oleObj spid="_x0000_s6544" name="Equation" r:id="rId15" imgW="736280" imgH="253890" progId="Equation.DSMT4">
              <p:embed/>
            </p:oleObj>
          </a:graphicData>
        </a:graphic>
      </p:graphicFrame>
      <p:graphicFrame>
        <p:nvGraphicFramePr>
          <p:cNvPr id="26638" name="Object 6"/>
          <p:cNvGraphicFramePr>
            <a:graphicFrameLocks noChangeAspect="1"/>
          </p:cNvGraphicFramePr>
          <p:nvPr/>
        </p:nvGraphicFramePr>
        <p:xfrm>
          <a:off x="4908550" y="1957388"/>
          <a:ext cx="809625" cy="685800"/>
        </p:xfrm>
        <a:graphic>
          <a:graphicData uri="http://schemas.openxmlformats.org/presentationml/2006/ole">
            <p:oleObj spid="_x0000_s6545" name="Equation" r:id="rId16" imgW="469900" imgH="469900" progId="Equation.DSMT4">
              <p:embed/>
            </p:oleObj>
          </a:graphicData>
        </a:graphic>
      </p:graphicFrame>
      <p:graphicFrame>
        <p:nvGraphicFramePr>
          <p:cNvPr id="26639" name="Object 6"/>
          <p:cNvGraphicFramePr>
            <a:graphicFrameLocks noChangeAspect="1"/>
          </p:cNvGraphicFramePr>
          <p:nvPr/>
        </p:nvGraphicFramePr>
        <p:xfrm>
          <a:off x="4891088" y="2663825"/>
          <a:ext cx="1335087" cy="685800"/>
        </p:xfrm>
        <a:graphic>
          <a:graphicData uri="http://schemas.openxmlformats.org/presentationml/2006/ole">
            <p:oleObj spid="_x0000_s6546" name="Equation" r:id="rId17" imgW="774364" imgH="469696" progId="Equation.DSMT4">
              <p:embed/>
            </p:oleObj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7081838" y="1992313"/>
          <a:ext cx="1314450" cy="685800"/>
        </p:xfrm>
        <a:graphic>
          <a:graphicData uri="http://schemas.openxmlformats.org/presentationml/2006/ole">
            <p:oleObj spid="_x0000_s6547" name="Equation" r:id="rId18" imgW="761669" imgH="469696" progId="Equation.DSMT4">
              <p:embed/>
            </p:oleObj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7113588" y="2698750"/>
          <a:ext cx="857250" cy="685800"/>
        </p:xfrm>
        <a:graphic>
          <a:graphicData uri="http://schemas.openxmlformats.org/presentationml/2006/ole">
            <p:oleObj spid="_x0000_s6548" name="Equation" r:id="rId19" imgW="469900" imgH="469900" progId="Equation.DSMT4">
              <p:embed/>
            </p:oleObj>
          </a:graphicData>
        </a:graphic>
      </p:graphicFrame>
      <p:sp>
        <p:nvSpPr>
          <p:cNvPr id="93" name="TextBox 96"/>
          <p:cNvSpPr txBox="1">
            <a:spLocks noChangeArrowheads="1"/>
          </p:cNvSpPr>
          <p:nvPr/>
        </p:nvSpPr>
        <p:spPr bwMode="auto">
          <a:xfrm>
            <a:off x="4656138" y="3481388"/>
            <a:ext cx="34734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Find the slope of each line: </a:t>
            </a: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4494213" y="3940175"/>
          <a:ext cx="1268412" cy="371475"/>
        </p:xfrm>
        <a:graphic>
          <a:graphicData uri="http://schemas.openxmlformats.org/presentationml/2006/ole">
            <p:oleObj spid="_x0000_s6549" name="Equation" r:id="rId20" imgW="863225" imgH="253890" progId="Equation.DSMT4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6850063" y="3951288"/>
          <a:ext cx="1304925" cy="371475"/>
        </p:xfrm>
        <a:graphic>
          <a:graphicData uri="http://schemas.openxmlformats.org/presentationml/2006/ole">
            <p:oleObj spid="_x0000_s6550" name="Equation" r:id="rId21" imgW="888614" imgH="25389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119563" y="4670425"/>
          <a:ext cx="2165350" cy="630238"/>
        </p:xfrm>
        <a:graphic>
          <a:graphicData uri="http://schemas.openxmlformats.org/presentationml/2006/ole">
            <p:oleObj spid="_x0000_s6551" name="Equation" r:id="rId22" imgW="1257300" imgH="431800" progId="Equation.DSMT4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4887913" y="4367213"/>
          <a:ext cx="898525" cy="630237"/>
        </p:xfrm>
        <a:graphic>
          <a:graphicData uri="http://schemas.openxmlformats.org/presentationml/2006/ole">
            <p:oleObj spid="_x0000_s6552" name="Equation" r:id="rId23" imgW="520474" imgH="431613" progId="Equation.DSMT4">
              <p:embed/>
            </p:oleObj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5834063" y="4351338"/>
          <a:ext cx="284162" cy="630237"/>
        </p:xfrm>
        <a:graphic>
          <a:graphicData uri="http://schemas.openxmlformats.org/presentationml/2006/ole">
            <p:oleObj spid="_x0000_s6553" name="Equation" r:id="rId24" imgW="165028" imgH="431613" progId="Equation.DSMT4">
              <p:embed/>
            </p:oleObj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5043488" y="5021263"/>
          <a:ext cx="307975" cy="630237"/>
        </p:xfrm>
        <a:graphic>
          <a:graphicData uri="http://schemas.openxmlformats.org/presentationml/2006/ole">
            <p:oleObj spid="_x0000_s6554" name="Equation" r:id="rId25" imgW="177646" imgH="431425" progId="Equation.DSMT4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5472113" y="5175250"/>
          <a:ext cx="374650" cy="260350"/>
        </p:xfrm>
        <a:graphic>
          <a:graphicData uri="http://schemas.openxmlformats.org/presentationml/2006/ole">
            <p:oleObj spid="_x0000_s6555" name="Equation" r:id="rId26" imgW="215619" imgH="177569" progId="Equation.DSMT4">
              <p:embed/>
            </p:oleObj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4876800" y="4364038"/>
          <a:ext cx="942975" cy="630237"/>
        </p:xfrm>
        <a:graphic>
          <a:graphicData uri="http://schemas.openxmlformats.org/presentationml/2006/ole">
            <p:oleObj spid="_x0000_s6556" name="Equation" r:id="rId27" imgW="545863" imgH="431613" progId="Equation.DSMT4">
              <p:embed/>
            </p:oleObj>
          </a:graphicData>
        </a:graphic>
      </p:graphicFrame>
      <p:cxnSp>
        <p:nvCxnSpPr>
          <p:cNvPr id="108" name="Straight Connector 107"/>
          <p:cNvCxnSpPr/>
          <p:nvPr/>
        </p:nvCxnSpPr>
        <p:spPr>
          <a:xfrm rot="5400000" flipH="1" flipV="1">
            <a:off x="4837906" y="4552157"/>
            <a:ext cx="409575" cy="341312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5795169" y="4553744"/>
            <a:ext cx="409575" cy="341313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5335588" y="4364038"/>
          <a:ext cx="263525" cy="630237"/>
        </p:xfrm>
        <a:graphic>
          <a:graphicData uri="http://schemas.openxmlformats.org/presentationml/2006/ole">
            <p:oleObj spid="_x0000_s6557" name="Equation" r:id="rId28" imgW="152334" imgH="431613" progId="Equation.DSMT4">
              <p:embed/>
            </p:oleObj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4679950" y="5691188"/>
          <a:ext cx="792163" cy="914400"/>
        </p:xfrm>
        <a:graphic>
          <a:graphicData uri="http://schemas.openxmlformats.org/presentationml/2006/ole">
            <p:oleObj spid="_x0000_s6558" name="Equation" r:id="rId29" imgW="317225" imgH="431425" progId="Equation.DSMT4">
              <p:embed/>
            </p:oleObj>
          </a:graphicData>
        </a:graphic>
      </p:graphicFrame>
      <p:graphicFrame>
        <p:nvGraphicFramePr>
          <p:cNvPr id="113" name="Object 6"/>
          <p:cNvGraphicFramePr>
            <a:graphicFrameLocks noChangeAspect="1"/>
          </p:cNvGraphicFramePr>
          <p:nvPr/>
        </p:nvGraphicFramePr>
        <p:xfrm>
          <a:off x="6496050" y="4659313"/>
          <a:ext cx="2165350" cy="630237"/>
        </p:xfrm>
        <a:graphic>
          <a:graphicData uri="http://schemas.openxmlformats.org/presentationml/2006/ole">
            <p:oleObj spid="_x0000_s6559" name="Equation" r:id="rId30" imgW="1257300" imgH="431800" progId="Equation.DSMT4">
              <p:embed/>
            </p:oleObj>
          </a:graphicData>
        </a:graphic>
      </p:graphicFrame>
      <p:graphicFrame>
        <p:nvGraphicFramePr>
          <p:cNvPr id="114" name="Object 6"/>
          <p:cNvGraphicFramePr>
            <a:graphicFrameLocks noChangeAspect="1"/>
          </p:cNvGraphicFramePr>
          <p:nvPr/>
        </p:nvGraphicFramePr>
        <p:xfrm>
          <a:off x="7258050" y="5010150"/>
          <a:ext cx="941388" cy="630238"/>
        </p:xfrm>
        <a:graphic>
          <a:graphicData uri="http://schemas.openxmlformats.org/presentationml/2006/ole">
            <p:oleObj spid="_x0000_s6560" name="Equation" r:id="rId31" imgW="545863" imgH="431613" progId="Equation.DSMT4">
              <p:embed/>
            </p:oleObj>
          </a:graphicData>
        </a:graphic>
      </p:graphicFrame>
      <p:graphicFrame>
        <p:nvGraphicFramePr>
          <p:cNvPr id="115" name="Object 6"/>
          <p:cNvGraphicFramePr>
            <a:graphicFrameLocks noChangeAspect="1"/>
          </p:cNvGraphicFramePr>
          <p:nvPr/>
        </p:nvGraphicFramePr>
        <p:xfrm>
          <a:off x="8234363" y="4994275"/>
          <a:ext cx="263525" cy="630238"/>
        </p:xfrm>
        <a:graphic>
          <a:graphicData uri="http://schemas.openxmlformats.org/presentationml/2006/ole">
            <p:oleObj spid="_x0000_s6561" name="Equation" r:id="rId32" imgW="152334" imgH="431613" progId="Equation.DSMT4">
              <p:embed/>
            </p:oleObj>
          </a:graphicData>
        </a:graphic>
      </p:graphicFrame>
      <p:graphicFrame>
        <p:nvGraphicFramePr>
          <p:cNvPr id="116" name="Object 6"/>
          <p:cNvGraphicFramePr>
            <a:graphicFrameLocks noChangeAspect="1"/>
          </p:cNvGraphicFramePr>
          <p:nvPr/>
        </p:nvGraphicFramePr>
        <p:xfrm>
          <a:off x="7454900" y="4327525"/>
          <a:ext cx="265113" cy="630238"/>
        </p:xfrm>
        <a:graphic>
          <a:graphicData uri="http://schemas.openxmlformats.org/presentationml/2006/ole">
            <p:oleObj spid="_x0000_s6562" name="Equation" r:id="rId33" imgW="152334" imgH="431613" progId="Equation.DSMT4">
              <p:embed/>
            </p:oleObj>
          </a:graphicData>
        </a:graphic>
      </p:graphicFrame>
      <p:graphicFrame>
        <p:nvGraphicFramePr>
          <p:cNvPr id="117" name="Object 6"/>
          <p:cNvGraphicFramePr>
            <a:graphicFrameLocks noChangeAspect="1"/>
          </p:cNvGraphicFramePr>
          <p:nvPr/>
        </p:nvGraphicFramePr>
        <p:xfrm>
          <a:off x="7821613" y="4468813"/>
          <a:ext cx="485775" cy="260350"/>
        </p:xfrm>
        <a:graphic>
          <a:graphicData uri="http://schemas.openxmlformats.org/presentationml/2006/ole">
            <p:oleObj spid="_x0000_s6563" name="Equation" r:id="rId34" imgW="279158" imgH="177646" progId="Equation.DSMT4">
              <p:embed/>
            </p:oleObj>
          </a:graphicData>
        </a:graphic>
      </p:graphicFrame>
      <p:graphicFrame>
        <p:nvGraphicFramePr>
          <p:cNvPr id="118" name="Object 6"/>
          <p:cNvGraphicFramePr>
            <a:graphicFrameLocks noChangeAspect="1"/>
          </p:cNvGraphicFramePr>
          <p:nvPr/>
        </p:nvGraphicFramePr>
        <p:xfrm>
          <a:off x="7258050" y="5008563"/>
          <a:ext cx="987425" cy="630237"/>
        </p:xfrm>
        <a:graphic>
          <a:graphicData uri="http://schemas.openxmlformats.org/presentationml/2006/ole">
            <p:oleObj spid="_x0000_s6564" name="Equation" r:id="rId35" imgW="571252" imgH="431613" progId="Equation.DSMT4">
              <p:embed/>
            </p:oleObj>
          </a:graphicData>
        </a:graphic>
      </p:graphicFrame>
      <p:cxnSp>
        <p:nvCxnSpPr>
          <p:cNvPr id="119" name="Straight Connector 118"/>
          <p:cNvCxnSpPr/>
          <p:nvPr/>
        </p:nvCxnSpPr>
        <p:spPr>
          <a:xfrm rot="5400000" flipH="1" flipV="1">
            <a:off x="7706519" y="5195094"/>
            <a:ext cx="409575" cy="341313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 flipH="1" flipV="1">
            <a:off x="8186738" y="5197475"/>
            <a:ext cx="407987" cy="341313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1" name="Object 6"/>
          <p:cNvGraphicFramePr>
            <a:graphicFrameLocks noChangeAspect="1"/>
          </p:cNvGraphicFramePr>
          <p:nvPr/>
        </p:nvGraphicFramePr>
        <p:xfrm>
          <a:off x="7265988" y="5006975"/>
          <a:ext cx="307975" cy="630238"/>
        </p:xfrm>
        <a:graphic>
          <a:graphicData uri="http://schemas.openxmlformats.org/presentationml/2006/ole">
            <p:oleObj spid="_x0000_s6565" name="Equation" r:id="rId36" imgW="177646" imgH="431425" progId="Equation.DSMT4">
              <p:embed/>
            </p:oleObj>
          </a:graphicData>
        </a:graphic>
      </p:graphicFrame>
      <p:graphicFrame>
        <p:nvGraphicFramePr>
          <p:cNvPr id="122" name="Object 6"/>
          <p:cNvGraphicFramePr>
            <a:graphicFrameLocks noChangeAspect="1"/>
          </p:cNvGraphicFramePr>
          <p:nvPr/>
        </p:nvGraphicFramePr>
        <p:xfrm>
          <a:off x="7058025" y="5680075"/>
          <a:ext cx="792163" cy="914400"/>
        </p:xfrm>
        <a:graphic>
          <a:graphicData uri="http://schemas.openxmlformats.org/presentationml/2006/ole">
            <p:oleObj spid="_x0000_s6566" name="Equation" r:id="rId37" imgW="317225" imgH="431425" progId="Equation.DSMT4">
              <p:embed/>
            </p:oleObj>
          </a:graphicData>
        </a:graphic>
      </p:graphicFrame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4572000" y="1677988"/>
            <a:ext cx="40306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Since the lines have the same </a:t>
            </a:r>
            <a:br>
              <a:rPr lang="en-CA" sz="2200">
                <a:solidFill>
                  <a:srgbClr val="FF0000"/>
                </a:solidFill>
              </a:rPr>
            </a:br>
            <a:r>
              <a:rPr lang="en-CA" sz="2200">
                <a:solidFill>
                  <a:srgbClr val="FF0000"/>
                </a:solidFill>
              </a:rPr>
              <a:t>slopes, they must be parallel!!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 nodeType="clickPar">
                      <p:stCondLst>
                        <p:cond delay="indefinite"/>
                      </p:stCondLst>
                      <p:childTnLst>
                        <p:par>
                          <p:cTn id="3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8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 nodeType="clickPar">
                      <p:stCondLst>
                        <p:cond delay="indefinite"/>
                      </p:stCondLst>
                      <p:childTnLst>
                        <p:par>
                          <p:cTn id="3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 nodeType="clickPar">
                      <p:stCondLst>
                        <p:cond delay="indefinite"/>
                      </p:stCondLst>
                      <p:childTnLst>
                        <p:par>
                          <p:cTn id="3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 nodeType="clickPar">
                      <p:stCondLst>
                        <p:cond delay="indefinite"/>
                      </p:stCondLst>
                      <p:childTnLst>
                        <p:par>
                          <p:cTn id="3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3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2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 nodeType="clickPar">
                      <p:stCondLst>
                        <p:cond delay="indefinite"/>
                      </p:stCondLst>
                      <p:childTnLst>
                        <p:par>
                          <p:cTn id="3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 nodeType="clickPar">
                      <p:stCondLst>
                        <p:cond delay="indefinite"/>
                      </p:stCondLst>
                      <p:childTnLst>
                        <p:par>
                          <p:cTn id="3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8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4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7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0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 nodeType="clickPar">
                      <p:stCondLst>
                        <p:cond delay="indefinite"/>
                      </p:stCondLst>
                      <p:childTnLst>
                        <p:par>
                          <p:cTn id="4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6" grpId="0" animBg="1"/>
      <p:bldP spid="68" grpId="0" animBg="1"/>
      <p:bldP spid="70" grpId="0" animBg="1"/>
      <p:bldP spid="84" grpId="0" animBg="1"/>
      <p:bldP spid="86" grpId="0" animBg="1"/>
      <p:bldP spid="88" grpId="0" animBg="1"/>
      <p:bldP spid="90" grpId="0" animBg="1"/>
      <p:bldP spid="6176" grpId="0"/>
      <p:bldP spid="6176" grpId="1"/>
      <p:bldP spid="93" grpId="0"/>
      <p:bldP spid="1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1" name="Title 1"/>
          <p:cNvSpPr>
            <a:spLocks noGrp="1"/>
          </p:cNvSpPr>
          <p:nvPr>
            <p:ph type="title"/>
          </p:nvPr>
        </p:nvSpPr>
        <p:spPr>
          <a:xfrm>
            <a:off x="325438" y="274638"/>
            <a:ext cx="8477250" cy="1306512"/>
          </a:xfrm>
        </p:spPr>
        <p:txBody>
          <a:bodyPr/>
          <a:lstStyle/>
          <a:p>
            <a:pPr eaLnBrk="1" hangingPunct="1"/>
            <a:r>
              <a:rPr lang="en-CA" sz="2300" smtClean="0"/>
              <a:t>Ex: Given the circle:                            and point B(m,n) is on the circle, prove that the inscribed angle: </a:t>
            </a:r>
            <a:br>
              <a:rPr lang="en-CA" sz="2300" smtClean="0"/>
            </a:br>
            <a:endParaRPr lang="en-CA" sz="2300" smtClean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086100" y="327025"/>
          <a:ext cx="1584325" cy="471488"/>
        </p:xfrm>
        <a:graphic>
          <a:graphicData uri="http://schemas.openxmlformats.org/presentationml/2006/ole">
            <p:oleObj spid="_x0000_s7539" name="Equation" r:id="rId4" imgW="812447" imgH="241195" progId="Equation.DSMT4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415088" y="725488"/>
          <a:ext cx="1682750" cy="422275"/>
        </p:xfrm>
        <a:graphic>
          <a:graphicData uri="http://schemas.openxmlformats.org/presentationml/2006/ole">
            <p:oleObj spid="_x0000_s7540" name="Equation" r:id="rId5" imgW="863225" imgH="215806" progId="Equation.DSMT4">
              <p:embed/>
            </p:oleObj>
          </a:graphicData>
        </a:graphic>
      </p:graphicFrame>
      <p:grpSp>
        <p:nvGrpSpPr>
          <p:cNvPr id="7202" name="Group 7"/>
          <p:cNvGrpSpPr>
            <a:grpSpLocks/>
          </p:cNvGrpSpPr>
          <p:nvPr/>
        </p:nvGrpSpPr>
        <p:grpSpPr bwMode="auto">
          <a:xfrm>
            <a:off x="144463" y="1397000"/>
            <a:ext cx="4932362" cy="4932363"/>
            <a:chOff x="238" y="1092"/>
            <a:chExt cx="2671" cy="2916"/>
          </a:xfrm>
        </p:grpSpPr>
        <p:sp>
          <p:nvSpPr>
            <p:cNvPr id="7218" name="AutoShape 6"/>
            <p:cNvSpPr>
              <a:spLocks noChangeAspect="1" noChangeArrowheads="1" noTextEdit="1"/>
            </p:cNvSpPr>
            <p:nvPr/>
          </p:nvSpPr>
          <p:spPr bwMode="auto">
            <a:xfrm>
              <a:off x="238" y="1098"/>
              <a:ext cx="2671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Rectangle 8"/>
            <p:cNvSpPr>
              <a:spLocks noChangeArrowheads="1"/>
            </p:cNvSpPr>
            <p:nvPr/>
          </p:nvSpPr>
          <p:spPr bwMode="auto">
            <a:xfrm>
              <a:off x="241" y="1104"/>
              <a:ext cx="2665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Line 9"/>
            <p:cNvSpPr>
              <a:spLocks noChangeShapeType="1"/>
            </p:cNvSpPr>
            <p:nvPr/>
          </p:nvSpPr>
          <p:spPr bwMode="auto">
            <a:xfrm flipV="1">
              <a:off x="408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1" name="Line 10"/>
            <p:cNvSpPr>
              <a:spLocks noChangeShapeType="1"/>
            </p:cNvSpPr>
            <p:nvPr/>
          </p:nvSpPr>
          <p:spPr bwMode="auto">
            <a:xfrm flipV="1">
              <a:off x="410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Line 11"/>
            <p:cNvSpPr>
              <a:spLocks noChangeShapeType="1"/>
            </p:cNvSpPr>
            <p:nvPr/>
          </p:nvSpPr>
          <p:spPr bwMode="auto">
            <a:xfrm flipV="1">
              <a:off x="574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12"/>
            <p:cNvSpPr>
              <a:spLocks noChangeShapeType="1"/>
            </p:cNvSpPr>
            <p:nvPr/>
          </p:nvSpPr>
          <p:spPr bwMode="auto">
            <a:xfrm flipV="1">
              <a:off x="577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13"/>
            <p:cNvSpPr>
              <a:spLocks noChangeShapeType="1"/>
            </p:cNvSpPr>
            <p:nvPr/>
          </p:nvSpPr>
          <p:spPr bwMode="auto">
            <a:xfrm flipV="1">
              <a:off x="739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14"/>
            <p:cNvSpPr>
              <a:spLocks noChangeShapeType="1"/>
            </p:cNvSpPr>
            <p:nvPr/>
          </p:nvSpPr>
          <p:spPr bwMode="auto">
            <a:xfrm flipV="1">
              <a:off x="741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15"/>
            <p:cNvSpPr>
              <a:spLocks noChangeShapeType="1"/>
            </p:cNvSpPr>
            <p:nvPr/>
          </p:nvSpPr>
          <p:spPr bwMode="auto">
            <a:xfrm flipV="1">
              <a:off x="906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16"/>
            <p:cNvSpPr>
              <a:spLocks noChangeShapeType="1"/>
            </p:cNvSpPr>
            <p:nvPr/>
          </p:nvSpPr>
          <p:spPr bwMode="auto">
            <a:xfrm flipV="1">
              <a:off x="908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17"/>
            <p:cNvSpPr>
              <a:spLocks noChangeShapeType="1"/>
            </p:cNvSpPr>
            <p:nvPr/>
          </p:nvSpPr>
          <p:spPr bwMode="auto">
            <a:xfrm flipV="1">
              <a:off x="1073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18"/>
            <p:cNvSpPr>
              <a:spLocks noChangeShapeType="1"/>
            </p:cNvSpPr>
            <p:nvPr/>
          </p:nvSpPr>
          <p:spPr bwMode="auto">
            <a:xfrm flipV="1">
              <a:off x="1075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19"/>
            <p:cNvSpPr>
              <a:spLocks noChangeShapeType="1"/>
            </p:cNvSpPr>
            <p:nvPr/>
          </p:nvSpPr>
          <p:spPr bwMode="auto">
            <a:xfrm flipV="1">
              <a:off x="1240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20"/>
            <p:cNvSpPr>
              <a:spLocks noChangeShapeType="1"/>
            </p:cNvSpPr>
            <p:nvPr/>
          </p:nvSpPr>
          <p:spPr bwMode="auto">
            <a:xfrm flipV="1">
              <a:off x="1242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21"/>
            <p:cNvSpPr>
              <a:spLocks noChangeShapeType="1"/>
            </p:cNvSpPr>
            <p:nvPr/>
          </p:nvSpPr>
          <p:spPr bwMode="auto">
            <a:xfrm flipV="1">
              <a:off x="1404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22"/>
            <p:cNvSpPr>
              <a:spLocks noChangeShapeType="1"/>
            </p:cNvSpPr>
            <p:nvPr/>
          </p:nvSpPr>
          <p:spPr bwMode="auto">
            <a:xfrm flipV="1">
              <a:off x="1407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23"/>
            <p:cNvSpPr>
              <a:spLocks noChangeShapeType="1"/>
            </p:cNvSpPr>
            <p:nvPr/>
          </p:nvSpPr>
          <p:spPr bwMode="auto">
            <a:xfrm flipV="1">
              <a:off x="1738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24"/>
            <p:cNvSpPr>
              <a:spLocks noChangeShapeType="1"/>
            </p:cNvSpPr>
            <p:nvPr/>
          </p:nvSpPr>
          <p:spPr bwMode="auto">
            <a:xfrm flipV="1">
              <a:off x="1740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Line 25"/>
            <p:cNvSpPr>
              <a:spLocks noChangeShapeType="1"/>
            </p:cNvSpPr>
            <p:nvPr/>
          </p:nvSpPr>
          <p:spPr bwMode="auto">
            <a:xfrm flipV="1">
              <a:off x="1905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Line 26"/>
            <p:cNvSpPr>
              <a:spLocks noChangeShapeType="1"/>
            </p:cNvSpPr>
            <p:nvPr/>
          </p:nvSpPr>
          <p:spPr bwMode="auto">
            <a:xfrm flipV="1">
              <a:off x="1907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Line 27"/>
            <p:cNvSpPr>
              <a:spLocks noChangeShapeType="1"/>
            </p:cNvSpPr>
            <p:nvPr/>
          </p:nvSpPr>
          <p:spPr bwMode="auto">
            <a:xfrm flipV="1">
              <a:off x="2069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28"/>
            <p:cNvSpPr>
              <a:spLocks noChangeShapeType="1"/>
            </p:cNvSpPr>
            <p:nvPr/>
          </p:nvSpPr>
          <p:spPr bwMode="auto">
            <a:xfrm flipV="1">
              <a:off x="2072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29"/>
            <p:cNvSpPr>
              <a:spLocks noChangeShapeType="1"/>
            </p:cNvSpPr>
            <p:nvPr/>
          </p:nvSpPr>
          <p:spPr bwMode="auto">
            <a:xfrm flipV="1">
              <a:off x="2236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30"/>
            <p:cNvSpPr>
              <a:spLocks noChangeShapeType="1"/>
            </p:cNvSpPr>
            <p:nvPr/>
          </p:nvSpPr>
          <p:spPr bwMode="auto">
            <a:xfrm flipV="1">
              <a:off x="2239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31"/>
            <p:cNvSpPr>
              <a:spLocks noChangeShapeType="1"/>
            </p:cNvSpPr>
            <p:nvPr/>
          </p:nvSpPr>
          <p:spPr bwMode="auto">
            <a:xfrm flipV="1">
              <a:off x="2403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Line 32"/>
            <p:cNvSpPr>
              <a:spLocks noChangeShapeType="1"/>
            </p:cNvSpPr>
            <p:nvPr/>
          </p:nvSpPr>
          <p:spPr bwMode="auto">
            <a:xfrm flipV="1">
              <a:off x="2406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Line 33"/>
            <p:cNvSpPr>
              <a:spLocks noChangeShapeType="1"/>
            </p:cNvSpPr>
            <p:nvPr/>
          </p:nvSpPr>
          <p:spPr bwMode="auto">
            <a:xfrm flipV="1">
              <a:off x="2570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Line 34"/>
            <p:cNvSpPr>
              <a:spLocks noChangeShapeType="1"/>
            </p:cNvSpPr>
            <p:nvPr/>
          </p:nvSpPr>
          <p:spPr bwMode="auto">
            <a:xfrm flipV="1">
              <a:off x="2573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6" name="Line 35"/>
            <p:cNvSpPr>
              <a:spLocks noChangeShapeType="1"/>
            </p:cNvSpPr>
            <p:nvPr/>
          </p:nvSpPr>
          <p:spPr bwMode="auto">
            <a:xfrm flipV="1">
              <a:off x="2734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Line 36"/>
            <p:cNvSpPr>
              <a:spLocks noChangeShapeType="1"/>
            </p:cNvSpPr>
            <p:nvPr/>
          </p:nvSpPr>
          <p:spPr bwMode="auto">
            <a:xfrm flipV="1">
              <a:off x="2737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8" name="Line 37"/>
            <p:cNvSpPr>
              <a:spLocks noChangeShapeType="1"/>
            </p:cNvSpPr>
            <p:nvPr/>
          </p:nvSpPr>
          <p:spPr bwMode="auto">
            <a:xfrm>
              <a:off x="243" y="381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Line 38"/>
            <p:cNvSpPr>
              <a:spLocks noChangeShapeType="1"/>
            </p:cNvSpPr>
            <p:nvPr/>
          </p:nvSpPr>
          <p:spPr bwMode="auto">
            <a:xfrm>
              <a:off x="243" y="381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0" name="Line 39"/>
            <p:cNvSpPr>
              <a:spLocks noChangeShapeType="1"/>
            </p:cNvSpPr>
            <p:nvPr/>
          </p:nvSpPr>
          <p:spPr bwMode="auto">
            <a:xfrm>
              <a:off x="243" y="363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Line 40"/>
            <p:cNvSpPr>
              <a:spLocks noChangeShapeType="1"/>
            </p:cNvSpPr>
            <p:nvPr/>
          </p:nvSpPr>
          <p:spPr bwMode="auto">
            <a:xfrm>
              <a:off x="243" y="363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2" name="Line 41"/>
            <p:cNvSpPr>
              <a:spLocks noChangeShapeType="1"/>
            </p:cNvSpPr>
            <p:nvPr/>
          </p:nvSpPr>
          <p:spPr bwMode="auto">
            <a:xfrm>
              <a:off x="243" y="345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Line 42"/>
            <p:cNvSpPr>
              <a:spLocks noChangeShapeType="1"/>
            </p:cNvSpPr>
            <p:nvPr/>
          </p:nvSpPr>
          <p:spPr bwMode="auto">
            <a:xfrm>
              <a:off x="243" y="345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4" name="Line 43"/>
            <p:cNvSpPr>
              <a:spLocks noChangeShapeType="1"/>
            </p:cNvSpPr>
            <p:nvPr/>
          </p:nvSpPr>
          <p:spPr bwMode="auto">
            <a:xfrm>
              <a:off x="243" y="327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Line 44"/>
            <p:cNvSpPr>
              <a:spLocks noChangeShapeType="1"/>
            </p:cNvSpPr>
            <p:nvPr/>
          </p:nvSpPr>
          <p:spPr bwMode="auto">
            <a:xfrm>
              <a:off x="243" y="327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6" name="Line 45"/>
            <p:cNvSpPr>
              <a:spLocks noChangeShapeType="1"/>
            </p:cNvSpPr>
            <p:nvPr/>
          </p:nvSpPr>
          <p:spPr bwMode="auto">
            <a:xfrm>
              <a:off x="243" y="309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7" name="Line 46"/>
            <p:cNvSpPr>
              <a:spLocks noChangeShapeType="1"/>
            </p:cNvSpPr>
            <p:nvPr/>
          </p:nvSpPr>
          <p:spPr bwMode="auto">
            <a:xfrm>
              <a:off x="243" y="309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Line 47"/>
            <p:cNvSpPr>
              <a:spLocks noChangeShapeType="1"/>
            </p:cNvSpPr>
            <p:nvPr/>
          </p:nvSpPr>
          <p:spPr bwMode="auto">
            <a:xfrm>
              <a:off x="243" y="291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9" name="Line 48"/>
            <p:cNvSpPr>
              <a:spLocks noChangeShapeType="1"/>
            </p:cNvSpPr>
            <p:nvPr/>
          </p:nvSpPr>
          <p:spPr bwMode="auto">
            <a:xfrm>
              <a:off x="243" y="291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Line 49"/>
            <p:cNvSpPr>
              <a:spLocks noChangeShapeType="1"/>
            </p:cNvSpPr>
            <p:nvPr/>
          </p:nvSpPr>
          <p:spPr bwMode="auto">
            <a:xfrm>
              <a:off x="243" y="273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1" name="Line 50"/>
            <p:cNvSpPr>
              <a:spLocks noChangeShapeType="1"/>
            </p:cNvSpPr>
            <p:nvPr/>
          </p:nvSpPr>
          <p:spPr bwMode="auto">
            <a:xfrm>
              <a:off x="243" y="273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Line 51"/>
            <p:cNvSpPr>
              <a:spLocks noChangeShapeType="1"/>
            </p:cNvSpPr>
            <p:nvPr/>
          </p:nvSpPr>
          <p:spPr bwMode="auto">
            <a:xfrm>
              <a:off x="243" y="236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3" name="Line 52"/>
            <p:cNvSpPr>
              <a:spLocks noChangeShapeType="1"/>
            </p:cNvSpPr>
            <p:nvPr/>
          </p:nvSpPr>
          <p:spPr bwMode="auto">
            <a:xfrm>
              <a:off x="243" y="237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Line 53"/>
            <p:cNvSpPr>
              <a:spLocks noChangeShapeType="1"/>
            </p:cNvSpPr>
            <p:nvPr/>
          </p:nvSpPr>
          <p:spPr bwMode="auto">
            <a:xfrm>
              <a:off x="243" y="218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5" name="Line 54"/>
            <p:cNvSpPr>
              <a:spLocks noChangeShapeType="1"/>
            </p:cNvSpPr>
            <p:nvPr/>
          </p:nvSpPr>
          <p:spPr bwMode="auto">
            <a:xfrm>
              <a:off x="243" y="219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Line 55"/>
            <p:cNvSpPr>
              <a:spLocks noChangeShapeType="1"/>
            </p:cNvSpPr>
            <p:nvPr/>
          </p:nvSpPr>
          <p:spPr bwMode="auto">
            <a:xfrm>
              <a:off x="243" y="200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7" name="Line 56"/>
            <p:cNvSpPr>
              <a:spLocks noChangeShapeType="1"/>
            </p:cNvSpPr>
            <p:nvPr/>
          </p:nvSpPr>
          <p:spPr bwMode="auto">
            <a:xfrm>
              <a:off x="243" y="201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8" name="Line 57"/>
            <p:cNvSpPr>
              <a:spLocks noChangeShapeType="1"/>
            </p:cNvSpPr>
            <p:nvPr/>
          </p:nvSpPr>
          <p:spPr bwMode="auto">
            <a:xfrm>
              <a:off x="243" y="182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Line 58"/>
            <p:cNvSpPr>
              <a:spLocks noChangeShapeType="1"/>
            </p:cNvSpPr>
            <p:nvPr/>
          </p:nvSpPr>
          <p:spPr bwMode="auto">
            <a:xfrm>
              <a:off x="243" y="183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0" name="Line 59"/>
            <p:cNvSpPr>
              <a:spLocks noChangeShapeType="1"/>
            </p:cNvSpPr>
            <p:nvPr/>
          </p:nvSpPr>
          <p:spPr bwMode="auto">
            <a:xfrm>
              <a:off x="243" y="164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1" name="Line 60"/>
            <p:cNvSpPr>
              <a:spLocks noChangeShapeType="1"/>
            </p:cNvSpPr>
            <p:nvPr/>
          </p:nvSpPr>
          <p:spPr bwMode="auto">
            <a:xfrm>
              <a:off x="243" y="165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2" name="Line 61"/>
            <p:cNvSpPr>
              <a:spLocks noChangeShapeType="1"/>
            </p:cNvSpPr>
            <p:nvPr/>
          </p:nvSpPr>
          <p:spPr bwMode="auto">
            <a:xfrm>
              <a:off x="243" y="146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3" name="Line 62"/>
            <p:cNvSpPr>
              <a:spLocks noChangeShapeType="1"/>
            </p:cNvSpPr>
            <p:nvPr/>
          </p:nvSpPr>
          <p:spPr bwMode="auto">
            <a:xfrm>
              <a:off x="243" y="147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4" name="Line 63"/>
            <p:cNvSpPr>
              <a:spLocks noChangeShapeType="1"/>
            </p:cNvSpPr>
            <p:nvPr/>
          </p:nvSpPr>
          <p:spPr bwMode="auto">
            <a:xfrm>
              <a:off x="243" y="128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5" name="Line 64"/>
            <p:cNvSpPr>
              <a:spLocks noChangeShapeType="1"/>
            </p:cNvSpPr>
            <p:nvPr/>
          </p:nvSpPr>
          <p:spPr bwMode="auto">
            <a:xfrm>
              <a:off x="243" y="129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6" name="Line 65"/>
            <p:cNvSpPr>
              <a:spLocks noChangeShapeType="1"/>
            </p:cNvSpPr>
            <p:nvPr/>
          </p:nvSpPr>
          <p:spPr bwMode="auto">
            <a:xfrm>
              <a:off x="243" y="2538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7" name="Line 66"/>
            <p:cNvSpPr>
              <a:spLocks noChangeShapeType="1"/>
            </p:cNvSpPr>
            <p:nvPr/>
          </p:nvSpPr>
          <p:spPr bwMode="auto">
            <a:xfrm>
              <a:off x="243" y="2544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8" name="Line 67"/>
            <p:cNvSpPr>
              <a:spLocks noChangeShapeType="1"/>
            </p:cNvSpPr>
            <p:nvPr/>
          </p:nvSpPr>
          <p:spPr bwMode="auto">
            <a:xfrm>
              <a:off x="243" y="2550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9" name="Line 68"/>
            <p:cNvSpPr>
              <a:spLocks noChangeShapeType="1"/>
            </p:cNvSpPr>
            <p:nvPr/>
          </p:nvSpPr>
          <p:spPr bwMode="auto">
            <a:xfrm>
              <a:off x="243" y="2556"/>
              <a:ext cx="26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0" name="Rectangle 69"/>
            <p:cNvSpPr>
              <a:spLocks noChangeArrowheads="1"/>
            </p:cNvSpPr>
            <p:nvPr/>
          </p:nvSpPr>
          <p:spPr bwMode="auto">
            <a:xfrm>
              <a:off x="2852" y="2358"/>
              <a:ext cx="4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81" name="Freeform 70"/>
            <p:cNvSpPr>
              <a:spLocks/>
            </p:cNvSpPr>
            <p:nvPr/>
          </p:nvSpPr>
          <p:spPr bwMode="auto">
            <a:xfrm>
              <a:off x="2878" y="2496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2" name="Line 71"/>
            <p:cNvSpPr>
              <a:spLocks noChangeShapeType="1"/>
            </p:cNvSpPr>
            <p:nvPr/>
          </p:nvSpPr>
          <p:spPr bwMode="auto">
            <a:xfrm flipV="1">
              <a:off x="1568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72"/>
            <p:cNvSpPr>
              <a:spLocks noChangeShapeType="1"/>
            </p:cNvSpPr>
            <p:nvPr/>
          </p:nvSpPr>
          <p:spPr bwMode="auto">
            <a:xfrm flipV="1">
              <a:off x="1571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73"/>
            <p:cNvSpPr>
              <a:spLocks noChangeShapeType="1"/>
            </p:cNvSpPr>
            <p:nvPr/>
          </p:nvSpPr>
          <p:spPr bwMode="auto">
            <a:xfrm flipV="1">
              <a:off x="1574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5" name="Line 74"/>
            <p:cNvSpPr>
              <a:spLocks noChangeShapeType="1"/>
            </p:cNvSpPr>
            <p:nvPr/>
          </p:nvSpPr>
          <p:spPr bwMode="auto">
            <a:xfrm flipV="1">
              <a:off x="1576" y="1104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6" name="Rectangle 75"/>
            <p:cNvSpPr>
              <a:spLocks noChangeArrowheads="1"/>
            </p:cNvSpPr>
            <p:nvPr/>
          </p:nvSpPr>
          <p:spPr bwMode="auto">
            <a:xfrm>
              <a:off x="1605" y="1092"/>
              <a:ext cx="4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87" name="Freeform 76"/>
            <p:cNvSpPr>
              <a:spLocks/>
            </p:cNvSpPr>
            <p:nvPr/>
          </p:nvSpPr>
          <p:spPr bwMode="auto">
            <a:xfrm>
              <a:off x="1550" y="1110"/>
              <a:ext cx="47" cy="54"/>
            </a:xfrm>
            <a:custGeom>
              <a:avLst/>
              <a:gdLst>
                <a:gd name="T0" fmla="*/ 0 w 47"/>
                <a:gd name="T1" fmla="*/ 54 h 54"/>
                <a:gd name="T2" fmla="*/ 24 w 47"/>
                <a:gd name="T3" fmla="*/ 0 h 54"/>
                <a:gd name="T4" fmla="*/ 47 w 47"/>
                <a:gd name="T5" fmla="*/ 54 h 54"/>
                <a:gd name="T6" fmla="*/ 0 w 47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54"/>
                <a:gd name="T14" fmla="*/ 47 w 4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54">
                  <a:moveTo>
                    <a:pt x="0" y="54"/>
                  </a:moveTo>
                  <a:lnTo>
                    <a:pt x="24" y="0"/>
                  </a:lnTo>
                  <a:lnTo>
                    <a:pt x="47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8" name="Rectangle 77"/>
            <p:cNvSpPr>
              <a:spLocks noChangeArrowheads="1"/>
            </p:cNvSpPr>
            <p:nvPr/>
          </p:nvSpPr>
          <p:spPr bwMode="auto">
            <a:xfrm>
              <a:off x="241" y="1104"/>
              <a:ext cx="2665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9" name="Rectangle 78"/>
            <p:cNvSpPr>
              <a:spLocks noChangeArrowheads="1"/>
            </p:cNvSpPr>
            <p:nvPr/>
          </p:nvSpPr>
          <p:spPr bwMode="auto">
            <a:xfrm>
              <a:off x="1584" y="2592"/>
              <a:ext cx="5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90" name="Rectangle 79"/>
            <p:cNvSpPr>
              <a:spLocks noChangeArrowheads="1"/>
            </p:cNvSpPr>
            <p:nvPr/>
          </p:nvSpPr>
          <p:spPr bwMode="auto">
            <a:xfrm>
              <a:off x="241" y="1104"/>
              <a:ext cx="2665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79" name="Oval 78"/>
          <p:cNvSpPr/>
          <p:nvPr/>
        </p:nvSpPr>
        <p:spPr>
          <a:xfrm>
            <a:off x="2552700" y="3794125"/>
            <a:ext cx="122238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0" name="Oval 79"/>
          <p:cNvSpPr/>
          <p:nvPr/>
        </p:nvSpPr>
        <p:spPr>
          <a:xfrm>
            <a:off x="996950" y="2238375"/>
            <a:ext cx="3240088" cy="3240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930275" y="3810000"/>
            <a:ext cx="122238" cy="1222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2" name="Object 79"/>
          <p:cNvGraphicFramePr>
            <a:graphicFrameLocks noChangeAspect="1"/>
          </p:cNvGraphicFramePr>
          <p:nvPr/>
        </p:nvGraphicFramePr>
        <p:xfrm>
          <a:off x="207963" y="3506788"/>
          <a:ext cx="717550" cy="300037"/>
        </p:xfrm>
        <a:graphic>
          <a:graphicData uri="http://schemas.openxmlformats.org/presentationml/2006/ole">
            <p:oleObj spid="_x0000_s7541" name="Equation" r:id="rId6" imgW="609336" imgH="253890" progId="Equation.DSMT4">
              <p:embed/>
            </p:oleObj>
          </a:graphicData>
        </a:graphic>
      </p:graphicFrame>
      <p:sp>
        <p:nvSpPr>
          <p:cNvPr id="83" name="Oval 82"/>
          <p:cNvSpPr/>
          <p:nvPr/>
        </p:nvSpPr>
        <p:spPr>
          <a:xfrm>
            <a:off x="4167188" y="3811588"/>
            <a:ext cx="122237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3" name="Object 80"/>
          <p:cNvGraphicFramePr>
            <a:graphicFrameLocks noChangeAspect="1"/>
          </p:cNvGraphicFramePr>
          <p:nvPr/>
        </p:nvGraphicFramePr>
        <p:xfrm>
          <a:off x="4275138" y="3509963"/>
          <a:ext cx="611187" cy="298450"/>
        </p:xfrm>
        <a:graphic>
          <a:graphicData uri="http://schemas.openxmlformats.org/presentationml/2006/ole">
            <p:oleObj spid="_x0000_s7542" name="Equation" r:id="rId7" imgW="520474" imgH="253890" progId="Equation.DSMT4">
              <p:embed/>
            </p:oleObj>
          </a:graphicData>
        </a:graphic>
      </p:graphicFrame>
      <p:sp>
        <p:nvSpPr>
          <p:cNvPr id="85" name="Oval 84"/>
          <p:cNvSpPr/>
          <p:nvPr/>
        </p:nvSpPr>
        <p:spPr>
          <a:xfrm>
            <a:off x="2995613" y="2244725"/>
            <a:ext cx="122237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4" name="Object 81"/>
          <p:cNvGraphicFramePr>
            <a:graphicFrameLocks noChangeAspect="1"/>
          </p:cNvGraphicFramePr>
          <p:nvPr/>
        </p:nvGraphicFramePr>
        <p:xfrm>
          <a:off x="3073400" y="1943100"/>
          <a:ext cx="671513" cy="298450"/>
        </p:xfrm>
        <a:graphic>
          <a:graphicData uri="http://schemas.openxmlformats.org/presentationml/2006/ole">
            <p:oleObj spid="_x0000_s7543" name="Equation" r:id="rId8" imgW="571252" imgH="253890" progId="Equation.DSMT4">
              <p:embed/>
            </p:oleObj>
          </a:graphicData>
        </a:graphic>
      </p:graphicFrame>
      <p:cxnSp>
        <p:nvCxnSpPr>
          <p:cNvPr id="88" name="Straight Connector 87"/>
          <p:cNvCxnSpPr>
            <a:endCxn id="85" idx="2"/>
          </p:cNvCxnSpPr>
          <p:nvPr/>
        </p:nvCxnSpPr>
        <p:spPr>
          <a:xfrm flipV="1">
            <a:off x="998538" y="2306638"/>
            <a:ext cx="1997075" cy="1565275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83" idx="5"/>
            <a:endCxn id="85" idx="5"/>
          </p:cNvCxnSpPr>
          <p:nvPr/>
        </p:nvCxnSpPr>
        <p:spPr>
          <a:xfrm rot="5400000" flipH="1">
            <a:off x="2902744" y="2547144"/>
            <a:ext cx="1566863" cy="1171575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5" name="Object 82"/>
          <p:cNvGraphicFramePr>
            <a:graphicFrameLocks noChangeAspect="1"/>
          </p:cNvGraphicFramePr>
          <p:nvPr/>
        </p:nvGraphicFramePr>
        <p:xfrm>
          <a:off x="263525" y="3503613"/>
          <a:ext cx="598488" cy="300037"/>
        </p:xfrm>
        <a:graphic>
          <a:graphicData uri="http://schemas.openxmlformats.org/presentationml/2006/ole">
            <p:oleObj spid="_x0000_s7544" name="Equation" r:id="rId9" imgW="507780" imgH="253890" progId="Equation.DSMT4">
              <p:embed/>
            </p:oleObj>
          </a:graphicData>
        </a:graphic>
      </p:graphicFrame>
      <p:graphicFrame>
        <p:nvGraphicFramePr>
          <p:cNvPr id="7176" name="Object 83"/>
          <p:cNvGraphicFramePr>
            <a:graphicFrameLocks noChangeAspect="1"/>
          </p:cNvGraphicFramePr>
          <p:nvPr/>
        </p:nvGraphicFramePr>
        <p:xfrm>
          <a:off x="4294188" y="3521075"/>
          <a:ext cx="595312" cy="298450"/>
        </p:xfrm>
        <a:graphic>
          <a:graphicData uri="http://schemas.openxmlformats.org/presentationml/2006/ole">
            <p:oleObj spid="_x0000_s7545" name="Equation" r:id="rId10" imgW="507780" imgH="253890" progId="Equation.DSMT4">
              <p:embed/>
            </p:oleObj>
          </a:graphicData>
        </a:graphic>
      </p:graphicFrame>
      <p:sp>
        <p:nvSpPr>
          <p:cNvPr id="95" name="Left Arrow 94"/>
          <p:cNvSpPr/>
          <p:nvPr/>
        </p:nvSpPr>
        <p:spPr>
          <a:xfrm>
            <a:off x="968375" y="3725863"/>
            <a:ext cx="1638300" cy="287337"/>
          </a:xfrm>
          <a:prstGeom prst="leftArrow">
            <a:avLst/>
          </a:prstGeom>
          <a:solidFill>
            <a:srgbClr val="0070C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Left Arrow 95"/>
          <p:cNvSpPr/>
          <p:nvPr/>
        </p:nvSpPr>
        <p:spPr>
          <a:xfrm flipH="1">
            <a:off x="2622550" y="3727450"/>
            <a:ext cx="1638300" cy="287338"/>
          </a:xfrm>
          <a:prstGeom prst="leftArrow">
            <a:avLst/>
          </a:prstGeom>
          <a:solidFill>
            <a:srgbClr val="0070C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7" name="Object 84"/>
          <p:cNvGraphicFramePr>
            <a:graphicFrameLocks noChangeAspect="1"/>
          </p:cNvGraphicFramePr>
          <p:nvPr/>
        </p:nvGraphicFramePr>
        <p:xfrm>
          <a:off x="1487488" y="3952875"/>
          <a:ext cx="823912" cy="300038"/>
        </p:xfrm>
        <a:graphic>
          <a:graphicData uri="http://schemas.openxmlformats.org/presentationml/2006/ole">
            <p:oleObj spid="_x0000_s7546" name="Equation" r:id="rId11" imgW="698197" imgH="253890" progId="Equation.DSMT4">
              <p:embed/>
            </p:oleObj>
          </a:graphicData>
        </a:graphic>
      </p:graphicFrame>
      <p:graphicFrame>
        <p:nvGraphicFramePr>
          <p:cNvPr id="7178" name="Object 85"/>
          <p:cNvGraphicFramePr>
            <a:graphicFrameLocks noChangeAspect="1"/>
          </p:cNvGraphicFramePr>
          <p:nvPr/>
        </p:nvGraphicFramePr>
        <p:xfrm>
          <a:off x="2971800" y="3949700"/>
          <a:ext cx="823913" cy="300038"/>
        </p:xfrm>
        <a:graphic>
          <a:graphicData uri="http://schemas.openxmlformats.org/presentationml/2006/ole">
            <p:oleObj spid="_x0000_s7547" name="Equation" r:id="rId12" imgW="698197" imgH="253890" progId="Equation.DSMT4">
              <p:embed/>
            </p:oleObj>
          </a:graphicData>
        </a:graphic>
      </p:graphicFrame>
      <p:sp>
        <p:nvSpPr>
          <p:cNvPr id="7205" name="TextBox 98"/>
          <p:cNvSpPr txBox="1">
            <a:spLocks noChangeArrowheads="1"/>
          </p:cNvSpPr>
          <p:nvPr/>
        </p:nvSpPr>
        <p:spPr bwMode="auto">
          <a:xfrm>
            <a:off x="5322888" y="1446213"/>
            <a:ext cx="32115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Find the coordinates of points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“A” and “C”</a:t>
            </a:r>
          </a:p>
        </p:txBody>
      </p:sp>
      <p:sp>
        <p:nvSpPr>
          <p:cNvPr id="7206" name="TextBox 99"/>
          <p:cNvSpPr txBox="1">
            <a:spLocks noChangeArrowheads="1"/>
          </p:cNvSpPr>
          <p:nvPr/>
        </p:nvSpPr>
        <p:spPr bwMode="auto">
          <a:xfrm>
            <a:off x="5324475" y="2171700"/>
            <a:ext cx="33369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i="1">
                <a:solidFill>
                  <a:srgbClr val="FF0000"/>
                </a:solidFill>
              </a:rPr>
              <a:t>ABC = 90°</a:t>
            </a:r>
            <a:r>
              <a:rPr lang="en-CA">
                <a:solidFill>
                  <a:srgbClr val="FF0000"/>
                </a:solidFill>
              </a:rPr>
              <a:t> if the lines </a:t>
            </a:r>
            <a:r>
              <a:rPr lang="en-CA" i="1">
                <a:solidFill>
                  <a:srgbClr val="FF0000"/>
                </a:solidFill>
              </a:rPr>
              <a:t>AB </a:t>
            </a:r>
            <a:r>
              <a:rPr lang="en-CA">
                <a:solidFill>
                  <a:srgbClr val="FF0000"/>
                </a:solidFill>
              </a:rPr>
              <a:t>&amp;</a:t>
            </a:r>
            <a:r>
              <a:rPr lang="en-CA" i="1">
                <a:solidFill>
                  <a:srgbClr val="FF0000"/>
                </a:solidFill>
              </a:rPr>
              <a:t> BC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are perpendicular</a:t>
            </a:r>
          </a:p>
        </p:txBody>
      </p:sp>
      <p:sp>
        <p:nvSpPr>
          <p:cNvPr id="7207" name="TextBox 100"/>
          <p:cNvSpPr txBox="1">
            <a:spLocks noChangeArrowheads="1"/>
          </p:cNvSpPr>
          <p:nvPr/>
        </p:nvSpPr>
        <p:spPr bwMode="auto">
          <a:xfrm>
            <a:off x="5272088" y="2925763"/>
            <a:ext cx="3532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Slopes are negative reciprocals!!</a:t>
            </a:r>
          </a:p>
        </p:txBody>
      </p:sp>
      <p:graphicFrame>
        <p:nvGraphicFramePr>
          <p:cNvPr id="102" name="Object 6"/>
          <p:cNvGraphicFramePr>
            <a:graphicFrameLocks noChangeAspect="1"/>
          </p:cNvGraphicFramePr>
          <p:nvPr/>
        </p:nvGraphicFramePr>
        <p:xfrm>
          <a:off x="5378450" y="3557588"/>
          <a:ext cx="1249363" cy="371475"/>
        </p:xfrm>
        <a:graphic>
          <a:graphicData uri="http://schemas.openxmlformats.org/presentationml/2006/ole">
            <p:oleObj spid="_x0000_s7548" name="Equation" r:id="rId13" imgW="850531" imgH="253890" progId="Equation.DSMT4">
              <p:embed/>
            </p:oleObj>
          </a:graphicData>
        </a:graphic>
      </p:graphicFrame>
      <p:graphicFrame>
        <p:nvGraphicFramePr>
          <p:cNvPr id="103" name="Object 6"/>
          <p:cNvGraphicFramePr>
            <a:graphicFrameLocks noChangeAspect="1"/>
          </p:cNvGraphicFramePr>
          <p:nvPr/>
        </p:nvGraphicFramePr>
        <p:xfrm>
          <a:off x="7454900" y="3541713"/>
          <a:ext cx="1268413" cy="371475"/>
        </p:xfrm>
        <a:graphic>
          <a:graphicData uri="http://schemas.openxmlformats.org/presentationml/2006/ole">
            <p:oleObj spid="_x0000_s7549" name="Equation" r:id="rId14" imgW="863225" imgH="253890" progId="Equation.DSMT4">
              <p:embed/>
            </p:oleObj>
          </a:graphicData>
        </a:graphic>
      </p:graphicFrame>
      <p:graphicFrame>
        <p:nvGraphicFramePr>
          <p:cNvPr id="104" name="Object 6"/>
          <p:cNvGraphicFramePr>
            <a:graphicFrameLocks noChangeAspect="1"/>
          </p:cNvGraphicFramePr>
          <p:nvPr/>
        </p:nvGraphicFramePr>
        <p:xfrm>
          <a:off x="5127625" y="4165600"/>
          <a:ext cx="1597025" cy="630238"/>
        </p:xfrm>
        <a:graphic>
          <a:graphicData uri="http://schemas.openxmlformats.org/presentationml/2006/ole">
            <p:oleObj spid="_x0000_s7550" name="Equation" r:id="rId15" imgW="927100" imgH="431800" progId="Equation.DSMT4">
              <p:embed/>
            </p:oleObj>
          </a:graphicData>
        </a:graphic>
      </p:graphicFrame>
      <p:graphicFrame>
        <p:nvGraphicFramePr>
          <p:cNvPr id="113" name="Object 6"/>
          <p:cNvGraphicFramePr>
            <a:graphicFrameLocks noChangeAspect="1"/>
          </p:cNvGraphicFramePr>
          <p:nvPr/>
        </p:nvGraphicFramePr>
        <p:xfrm>
          <a:off x="5665788" y="4884738"/>
          <a:ext cx="1017587" cy="684212"/>
        </p:xfrm>
        <a:graphic>
          <a:graphicData uri="http://schemas.openxmlformats.org/presentationml/2006/ole">
            <p:oleObj spid="_x0000_s7551" name="Equation" r:id="rId16" imgW="545863" imgH="431613" progId="Equation.DSMT4">
              <p:embed/>
            </p:oleObj>
          </a:graphicData>
        </a:graphic>
      </p:graphicFrame>
      <p:graphicFrame>
        <p:nvGraphicFramePr>
          <p:cNvPr id="117" name="Object 6"/>
          <p:cNvGraphicFramePr>
            <a:graphicFrameLocks noChangeAspect="1"/>
          </p:cNvGraphicFramePr>
          <p:nvPr/>
        </p:nvGraphicFramePr>
        <p:xfrm>
          <a:off x="5935663" y="4240213"/>
          <a:ext cx="220662" cy="203200"/>
        </p:xfrm>
        <a:graphic>
          <a:graphicData uri="http://schemas.openxmlformats.org/presentationml/2006/ole">
            <p:oleObj spid="_x0000_s7552" name="Equation" r:id="rId17" imgW="126835" imgH="139518" progId="Equation.DSMT4">
              <p:embed/>
            </p:oleObj>
          </a:graphicData>
        </a:graphic>
      </p:graphicFrame>
      <p:graphicFrame>
        <p:nvGraphicFramePr>
          <p:cNvPr id="118" name="Object 6"/>
          <p:cNvGraphicFramePr>
            <a:graphicFrameLocks noChangeAspect="1"/>
          </p:cNvGraphicFramePr>
          <p:nvPr/>
        </p:nvGraphicFramePr>
        <p:xfrm>
          <a:off x="6170613" y="4195763"/>
          <a:ext cx="485775" cy="260350"/>
        </p:xfrm>
        <a:graphic>
          <a:graphicData uri="http://schemas.openxmlformats.org/presentationml/2006/ole">
            <p:oleObj spid="_x0000_s7553" name="Equation" r:id="rId18" imgW="279158" imgH="177646" progId="Equation.DSMT4">
              <p:embed/>
            </p:oleObj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5902325" y="4606925"/>
          <a:ext cx="285750" cy="203200"/>
        </p:xfrm>
        <a:graphic>
          <a:graphicData uri="http://schemas.openxmlformats.org/presentationml/2006/ole">
            <p:oleObj spid="_x0000_s7554" name="Equation" r:id="rId19" imgW="164957" imgH="139579" progId="Equation.DSMT4">
              <p:embed/>
            </p:oleObj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6122988" y="4506913"/>
          <a:ext cx="795337" cy="371475"/>
        </p:xfrm>
        <a:graphic>
          <a:graphicData uri="http://schemas.openxmlformats.org/presentationml/2006/ole">
            <p:oleObj spid="_x0000_s7555" name="Equation" r:id="rId20" imgW="457002" imgH="253890" progId="Equation.DSMT4">
              <p:embed/>
            </p:oleObj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7285038" y="4149725"/>
          <a:ext cx="1597025" cy="630238"/>
        </p:xfrm>
        <a:graphic>
          <a:graphicData uri="http://schemas.openxmlformats.org/presentationml/2006/ole">
            <p:oleObj spid="_x0000_s7556" name="Equation" r:id="rId21" imgW="927100" imgH="431800" progId="Equation.DSMT4">
              <p:embed/>
            </p:oleObj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7796213" y="4897438"/>
          <a:ext cx="1017587" cy="682625"/>
        </p:xfrm>
        <a:graphic>
          <a:graphicData uri="http://schemas.openxmlformats.org/presentationml/2006/ole">
            <p:oleObj spid="_x0000_s7557" name="Equation" r:id="rId22" imgW="545863" imgH="431613" progId="Equation.DSMT4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8093075" y="4224338"/>
          <a:ext cx="220663" cy="203200"/>
        </p:xfrm>
        <a:graphic>
          <a:graphicData uri="http://schemas.openxmlformats.org/presentationml/2006/ole">
            <p:oleObj spid="_x0000_s7558" name="Equation" r:id="rId23" imgW="126835" imgH="139518" progId="Equation.DSMT4">
              <p:embed/>
            </p:oleObj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8328025" y="4179888"/>
          <a:ext cx="485775" cy="260350"/>
        </p:xfrm>
        <a:graphic>
          <a:graphicData uri="http://schemas.openxmlformats.org/presentationml/2006/ole">
            <p:oleObj spid="_x0000_s7559" name="Equation" r:id="rId24" imgW="279158" imgH="177646" progId="Equation.DSMT4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8059738" y="4591050"/>
          <a:ext cx="285750" cy="203200"/>
        </p:xfrm>
        <a:graphic>
          <a:graphicData uri="http://schemas.openxmlformats.org/presentationml/2006/ole">
            <p:oleObj spid="_x0000_s7560" name="Equation" r:id="rId25" imgW="164957" imgH="139579" progId="Equation.DSMT4">
              <p:embed/>
            </p:oleObj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8369300" y="4491038"/>
          <a:ext cx="617538" cy="371475"/>
        </p:xfrm>
        <a:graphic>
          <a:graphicData uri="http://schemas.openxmlformats.org/presentationml/2006/ole">
            <p:oleObj spid="_x0000_s7561" name="Equation" r:id="rId26" imgW="355292" imgH="253780" progId="Equation.DSMT4">
              <p:embed/>
            </p:oleObj>
          </a:graphicData>
        </a:graphic>
      </p:graphicFrame>
      <p:sp>
        <p:nvSpPr>
          <p:cNvPr id="7208" name="TextBox 132"/>
          <p:cNvSpPr txBox="1">
            <a:spLocks noChangeArrowheads="1"/>
          </p:cNvSpPr>
          <p:nvPr/>
        </p:nvSpPr>
        <p:spPr bwMode="auto">
          <a:xfrm>
            <a:off x="5248275" y="5684838"/>
            <a:ext cx="36845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Since point </a:t>
            </a:r>
            <a:r>
              <a:rPr lang="en-CA" i="1">
                <a:solidFill>
                  <a:srgbClr val="FF0000"/>
                </a:solidFill>
              </a:rPr>
              <a:t>B(m,n)</a:t>
            </a:r>
            <a:r>
              <a:rPr lang="en-CA">
                <a:solidFill>
                  <a:srgbClr val="FF0000"/>
                </a:solidFill>
              </a:rPr>
              <a:t> is on the circle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then it must satisfy the equation</a:t>
            </a:r>
          </a:p>
        </p:txBody>
      </p:sp>
      <p:graphicFrame>
        <p:nvGraphicFramePr>
          <p:cNvPr id="7193" name="Object 2"/>
          <p:cNvGraphicFramePr>
            <a:graphicFrameLocks noChangeAspect="1"/>
          </p:cNvGraphicFramePr>
          <p:nvPr/>
        </p:nvGraphicFramePr>
        <p:xfrm>
          <a:off x="6034088" y="6245225"/>
          <a:ext cx="1635125" cy="420688"/>
        </p:xfrm>
        <a:graphic>
          <a:graphicData uri="http://schemas.openxmlformats.org/presentationml/2006/ole">
            <p:oleObj spid="_x0000_s7562" name="Equation" r:id="rId27" imgW="837836" imgH="215806" progId="Equation.DSMT4">
              <p:embed/>
            </p:oleObj>
          </a:graphicData>
        </a:graphic>
      </p:graphicFrame>
      <p:sp>
        <p:nvSpPr>
          <p:cNvPr id="7209" name="TextBox 134"/>
          <p:cNvSpPr txBox="1">
            <a:spLocks noChangeArrowheads="1"/>
          </p:cNvSpPr>
          <p:nvPr/>
        </p:nvSpPr>
        <p:spPr bwMode="auto">
          <a:xfrm>
            <a:off x="5378450" y="1463675"/>
            <a:ext cx="33401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Multiply the slopes of the two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lines. If they are neg. recip. the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product will be -1</a:t>
            </a:r>
          </a:p>
        </p:txBody>
      </p:sp>
      <p:graphicFrame>
        <p:nvGraphicFramePr>
          <p:cNvPr id="7283" name="Object 2"/>
          <p:cNvGraphicFramePr>
            <a:graphicFrameLocks noChangeAspect="1"/>
          </p:cNvGraphicFramePr>
          <p:nvPr/>
        </p:nvGraphicFramePr>
        <p:xfrm>
          <a:off x="5403850" y="2462213"/>
          <a:ext cx="1635125" cy="420687"/>
        </p:xfrm>
        <a:graphic>
          <a:graphicData uri="http://schemas.openxmlformats.org/presentationml/2006/ole">
            <p:oleObj spid="_x0000_s7563" name="Equation" r:id="rId28" imgW="837836" imgH="215806" progId="Equation.DSMT4">
              <p:embed/>
            </p:oleObj>
          </a:graphicData>
        </a:graphic>
      </p:graphicFrame>
      <p:graphicFrame>
        <p:nvGraphicFramePr>
          <p:cNvPr id="7284" name="Object 2"/>
          <p:cNvGraphicFramePr>
            <a:graphicFrameLocks noChangeAspect="1"/>
          </p:cNvGraphicFramePr>
          <p:nvPr/>
        </p:nvGraphicFramePr>
        <p:xfrm>
          <a:off x="6043613" y="2897188"/>
          <a:ext cx="1635125" cy="420687"/>
        </p:xfrm>
        <a:graphic>
          <a:graphicData uri="http://schemas.openxmlformats.org/presentationml/2006/ole">
            <p:oleObj spid="_x0000_s7564" name="Equation" r:id="rId29" imgW="837836" imgH="215806" progId="Equation.DSMT4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305425" y="3405188"/>
          <a:ext cx="1323975" cy="744537"/>
        </p:xfrm>
        <a:graphic>
          <a:graphicData uri="http://schemas.openxmlformats.org/presentationml/2006/ole">
            <p:oleObj spid="_x0000_s7565" name="Equation" r:id="rId30" imgW="710891" imgH="469696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584950" y="3417888"/>
          <a:ext cx="1254125" cy="742950"/>
        </p:xfrm>
        <a:graphic>
          <a:graphicData uri="http://schemas.openxmlformats.org/presentationml/2006/ole">
            <p:oleObj spid="_x0000_s7566" name="Equation" r:id="rId31" imgW="672808" imgH="469696" progId="Equation.DSMT4">
              <p:embed/>
            </p:oleObj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5311775" y="4246563"/>
          <a:ext cx="1582738" cy="804862"/>
        </p:xfrm>
        <a:graphic>
          <a:graphicData uri="http://schemas.openxmlformats.org/presentationml/2006/ole">
            <p:oleObj spid="_x0000_s7567" name="Equation" r:id="rId32" imgW="850900" imgH="508000" progId="Equation.DSMT4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5308600" y="5103813"/>
          <a:ext cx="1581150" cy="804862"/>
        </p:xfrm>
        <a:graphic>
          <a:graphicData uri="http://schemas.openxmlformats.org/presentationml/2006/ole">
            <p:oleObj spid="_x0000_s7568" name="Equation" r:id="rId33" imgW="850900" imgH="508000" progId="Equation.DSMT4">
              <p:embed/>
            </p:oleObj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7005638" y="5345113"/>
          <a:ext cx="638175" cy="261937"/>
        </p:xfrm>
        <a:graphic>
          <a:graphicData uri="http://schemas.openxmlformats.org/presentationml/2006/ole">
            <p:oleObj spid="_x0000_s7569" name="Equation" r:id="rId34" imgW="342603" imgH="164957" progId="Equation.DSMT4">
              <p:embed/>
            </p:oleObj>
          </a:graphicData>
        </a:graphic>
      </p:graphicFrame>
      <p:sp>
        <p:nvSpPr>
          <p:cNvPr id="123" name="TextBox 100"/>
          <p:cNvSpPr txBox="1">
            <a:spLocks noChangeArrowheads="1"/>
          </p:cNvSpPr>
          <p:nvPr/>
        </p:nvSpPr>
        <p:spPr bwMode="auto">
          <a:xfrm>
            <a:off x="5199063" y="5862638"/>
            <a:ext cx="38909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The product of their slopes is -1,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therefore the lines are perpendicular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2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 nodeType="clickPar">
                      <p:stCondLst>
                        <p:cond delay="indefinite"/>
                      </p:stCondLst>
                      <p:childTnLst>
                        <p:par>
                          <p:cTn id="3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 nodeType="clickPar">
                      <p:stCondLst>
                        <p:cond delay="indefinite"/>
                      </p:stCondLst>
                      <p:childTnLst>
                        <p:par>
                          <p:cTn id="3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 nodeType="clickPar">
                      <p:stCondLst>
                        <p:cond delay="indefinite"/>
                      </p:stCondLst>
                      <p:childTnLst>
                        <p:par>
                          <p:cTn id="3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3" grpId="0" animBg="1"/>
      <p:bldP spid="85" grpId="0" animBg="1"/>
      <p:bldP spid="95" grpId="0" animBg="1"/>
      <p:bldP spid="95" grpId="1" animBg="1"/>
      <p:bldP spid="96" grpId="0" animBg="1"/>
      <p:bldP spid="96" grpId="1" animBg="1"/>
      <p:bldP spid="7205" grpId="0"/>
      <p:bldP spid="7205" grpId="1"/>
      <p:bldP spid="7206" grpId="0"/>
      <p:bldP spid="7206" grpId="1"/>
      <p:bldP spid="7207" grpId="0"/>
      <p:bldP spid="7207" grpId="1"/>
      <p:bldP spid="7208" grpId="0"/>
      <p:bldP spid="7208" grpId="1"/>
      <p:bldP spid="7209" grpId="0"/>
      <p:bldP spid="1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RATE_QUIZZES" val="0"/>
  <p:tag name="GENSWF_OUTPUT_FILE_NAME" val="m10hch7a"/>
  <p:tag name="ISPRING_RESOURCE_PATHS_HASH_2" val="a922f4fe9921b17e7a1489e2feba54dbc2e7c8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1416</TotalTime>
  <Words>514</Words>
  <Application>Microsoft Office PowerPoint</Application>
  <PresentationFormat>On-screen Show (4:3)</PresentationFormat>
  <Paragraphs>102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Oriel</vt:lpstr>
      <vt:lpstr>Office Theme</vt:lpstr>
      <vt:lpstr>Equation</vt:lpstr>
      <vt:lpstr>Section 7a  Coordinate Geometry</vt:lpstr>
      <vt:lpstr>I) Revisit: Algebraic Expressions</vt:lpstr>
      <vt:lpstr>Coordinate Geometry</vt:lpstr>
      <vt:lpstr>II) Naming Coordinates Using Variables</vt:lpstr>
      <vt:lpstr>Slide 5</vt:lpstr>
      <vt:lpstr>Ex: Find the coordinates of “M” given that “M’ is the midpoint BC, and “P” is the midpoint of AB. b) Prove that PM= ½ AC</vt:lpstr>
      <vt:lpstr>Ex: Find the coordinates of “M” given that “M’ is the midpoint BC, and “P” is the midpoint of AB. b) Prove that PM= ½ AC</vt:lpstr>
      <vt:lpstr>Ex: Given Quadrilateral ABCD and EFGH are midpoints of each side, prove that EF is parallel to GH.</vt:lpstr>
      <vt:lpstr>Ex: Given the circle:                            and point B(m,n) is on the circle, prove that the inscribed angle:  </vt:lpstr>
    </vt:vector>
  </TitlesOfParts>
  <Company>Young's 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7a  Proving Conjectures Using Coordinate Geometry</dc:title>
  <dc:creator>Danny Young</dc:creator>
  <cp:lastModifiedBy>Danny Young</cp:lastModifiedBy>
  <cp:revision>27</cp:revision>
  <dcterms:created xsi:type="dcterms:W3CDTF">2008-05-19T07:41:22Z</dcterms:created>
  <dcterms:modified xsi:type="dcterms:W3CDTF">2012-07-10T22:00:13Z</dcterms:modified>
</cp:coreProperties>
</file>